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2"/>
  </p:notesMasterIdLst>
  <p:handoutMasterIdLst>
    <p:handoutMasterId r:id="rId23"/>
  </p:handoutMasterIdLst>
  <p:sldIdLst>
    <p:sldId id="257" r:id="rId2"/>
    <p:sldId id="489" r:id="rId3"/>
    <p:sldId id="480" r:id="rId4"/>
    <p:sldId id="481" r:id="rId5"/>
    <p:sldId id="494" r:id="rId6"/>
    <p:sldId id="491" r:id="rId7"/>
    <p:sldId id="458" r:id="rId8"/>
    <p:sldId id="485" r:id="rId9"/>
    <p:sldId id="492" r:id="rId10"/>
    <p:sldId id="495" r:id="rId11"/>
    <p:sldId id="486" r:id="rId12"/>
    <p:sldId id="477" r:id="rId13"/>
    <p:sldId id="488" r:id="rId14"/>
    <p:sldId id="487" r:id="rId15"/>
    <p:sldId id="476" r:id="rId16"/>
    <p:sldId id="474" r:id="rId17"/>
    <p:sldId id="475" r:id="rId18"/>
    <p:sldId id="496" r:id="rId19"/>
    <p:sldId id="478" r:id="rId20"/>
    <p:sldId id="275" r:id="rId21"/>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00"/>
    <a:srgbClr val="FF9900"/>
    <a:srgbClr val="00517A"/>
    <a:srgbClr val="336699"/>
    <a:srgbClr val="0062AC"/>
    <a:srgbClr val="005392"/>
    <a:srgbClr val="00487E"/>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76245" autoAdjust="0"/>
  </p:normalViewPr>
  <p:slideViewPr>
    <p:cSldViewPr snapToGrid="0">
      <p:cViewPr varScale="1">
        <p:scale>
          <a:sx n="52" d="100"/>
          <a:sy n="52" d="100"/>
        </p:scale>
        <p:origin x="-1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D884E87-7645-43AC-9542-EE11E9EF2A43}" type="datetimeFigureOut">
              <a:rPr lang="en-CA" smtClean="0"/>
              <a:t>11/08/14</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AF18E2D-C93C-4719-88AD-808435FFD3CE}" type="slidenum">
              <a:rPr lang="en-CA" smtClean="0"/>
              <a:t>‹#›</a:t>
            </a:fld>
            <a:endParaRPr lang="en-CA"/>
          </a:p>
        </p:txBody>
      </p:sp>
    </p:spTree>
    <p:extLst>
      <p:ext uri="{BB962C8B-B14F-4D97-AF65-F5344CB8AC3E}">
        <p14:creationId xmlns:p14="http://schemas.microsoft.com/office/powerpoint/2010/main" val="39268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defRPr sz="1200"/>
            </a:lvl1pPr>
          </a:lstStyle>
          <a:p>
            <a:pPr>
              <a:defRPr/>
            </a:pPr>
            <a:endParaRPr lang="en-CA"/>
          </a:p>
        </p:txBody>
      </p:sp>
      <p:sp>
        <p:nvSpPr>
          <p:cNvPr id="4099"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lgn="r">
              <a:defRPr sz="1200"/>
            </a:lvl1pPr>
          </a:lstStyle>
          <a:p>
            <a:pPr>
              <a:defRPr/>
            </a:pPr>
            <a:endParaRPr lang="en-CA"/>
          </a:p>
        </p:txBody>
      </p:sp>
      <p:sp>
        <p:nvSpPr>
          <p:cNvPr id="501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1"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defRPr sz="1200"/>
            </a:lvl1pPr>
          </a:lstStyle>
          <a:p>
            <a:pPr>
              <a:defRPr/>
            </a:pPr>
            <a:endParaRPr lang="en-CA"/>
          </a:p>
        </p:txBody>
      </p:sp>
      <p:sp>
        <p:nvSpPr>
          <p:cNvPr id="4103" name="Rectangle 7"/>
          <p:cNvSpPr>
            <a:spLocks noGrp="1" noChangeArrowheads="1"/>
          </p:cNvSpPr>
          <p:nvPr>
            <p:ph type="sldNum" sz="quarter" idx="5"/>
          </p:nvPr>
        </p:nvSpPr>
        <p:spPr bwMode="auto">
          <a:xfrm>
            <a:off x="3970939"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lgn="r">
              <a:defRPr sz="1200"/>
            </a:lvl1pPr>
          </a:lstStyle>
          <a:p>
            <a:pPr>
              <a:defRPr/>
            </a:pPr>
            <a:fld id="{606D06FB-4FAC-4F06-86E0-84B5B0C3A1CC}" type="slidenum">
              <a:rPr lang="en-CA"/>
              <a:pPr>
                <a:defRPr/>
              </a:pPr>
              <a:t>‹#›</a:t>
            </a:fld>
            <a:endParaRPr lang="en-CA"/>
          </a:p>
        </p:txBody>
      </p:sp>
    </p:spTree>
    <p:extLst>
      <p:ext uri="{BB962C8B-B14F-4D97-AF65-F5344CB8AC3E}">
        <p14:creationId xmlns:p14="http://schemas.microsoft.com/office/powerpoint/2010/main" val="38615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CBDE8769-9048-412A-8C5C-BE600AC43681}" type="slidenum">
              <a:rPr lang="en-CA" smtClean="0"/>
              <a:pPr/>
              <a:t>1</a:t>
            </a:fld>
            <a:endParaRPr lang="en-CA" smtClean="0"/>
          </a:p>
        </p:txBody>
      </p:sp>
      <p:sp>
        <p:nvSpPr>
          <p:cNvPr id="51203" name="Rectangle 2"/>
          <p:cNvSpPr>
            <a:spLocks noGrp="1" noRot="1" noChangeAspect="1" noChangeArrowheads="1" noTextEdit="1"/>
          </p:cNvSpPr>
          <p:nvPr>
            <p:ph type="sldImg"/>
          </p:nvPr>
        </p:nvSpPr>
        <p:spPr>
          <a:xfrm>
            <a:off x="1182688" y="695325"/>
            <a:ext cx="4648200" cy="3486150"/>
          </a:xfrm>
          <a:ln/>
        </p:spPr>
      </p:sp>
      <p:sp>
        <p:nvSpPr>
          <p:cNvPr id="51204" name="Rectangle 3"/>
          <p:cNvSpPr>
            <a:spLocks noGrp="1" noChangeArrowheads="1"/>
          </p:cNvSpPr>
          <p:nvPr>
            <p:ph type="body" idx="1"/>
          </p:nvPr>
        </p:nvSpPr>
        <p:spPr>
          <a:xfrm>
            <a:off x="701040" y="4415790"/>
            <a:ext cx="5608320" cy="4184995"/>
          </a:xfrm>
          <a:noFill/>
        </p:spPr>
        <p:txBody>
          <a:bodyPr/>
          <a:lstStyle/>
          <a:p>
            <a:pPr eaLnBrk="1" hangingPunct="1"/>
            <a:r>
              <a:rPr lang="en-CA" smtClean="0"/>
              <a:t>Welcome &amp; Introductions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SCAT process</a:t>
            </a:r>
            <a:r>
              <a:rPr lang="en-CA" baseline="0" dirty="0" smtClean="0"/>
              <a:t> used and adapted for the river including submerged oil. </a:t>
            </a:r>
            <a:r>
              <a:rPr lang="en-CA" dirty="0" smtClean="0"/>
              <a:t>River conditions varied by location and when the control dams were raised or lowered. Worker safety was always</a:t>
            </a:r>
            <a:r>
              <a:rPr lang="en-CA" baseline="0" dirty="0" smtClean="0"/>
              <a:t> a high priority. </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13</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areas allowed for use of larger vessels for equipment and personnel transport and others only small shallow boat or walking with waders. </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14</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Crude oil in some locations clung to vegetation and had to be removed by selective cutting. In other areas the oil penetrated the bank requiring the removal of the oiled surface layer. </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15</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oil was observed trapped between and beneath rocks and debris at the shoreline which was released through flooding and flushing operations.</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16</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Water pumps floated on inner tubes in the shallow water were used to supply flushing water</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17</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PVC lances</a:t>
            </a:r>
            <a:r>
              <a:rPr lang="en-CA" baseline="0" dirty="0" smtClean="0"/>
              <a:t> fabricated from plumbing supplies designed to allow water with entrained air to be used to remobilize oil around rocks on the river bed. Oil released was typically small quantity collected by sorbents and nets. Treatment done on a section by section basis typically having collection point every 300-500m. </a:t>
            </a:r>
          </a:p>
          <a:p>
            <a:r>
              <a:rPr lang="en-CA" baseline="0" dirty="0" smtClean="0"/>
              <a:t>Quantity of oil trapped believed to be small so decision was made only to use minimal invasive methods and allow natural remediation versus say dredging etc.  </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18</a:t>
            </a:fld>
            <a:endParaRPr lang="en-CA"/>
          </a:p>
        </p:txBody>
      </p:sp>
    </p:spTree>
    <p:extLst>
      <p:ext uri="{BB962C8B-B14F-4D97-AF65-F5344CB8AC3E}">
        <p14:creationId xmlns:p14="http://schemas.microsoft.com/office/powerpoint/2010/main" val="284291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19</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49DCC44-B35D-49C2-964B-8FD8C762FFCF}" type="slidenum">
              <a:rPr lang="en-CA" smtClean="0"/>
              <a:pPr/>
              <a:t>20</a:t>
            </a:fld>
            <a:endParaRPr lang="en-CA" smtClean="0"/>
          </a:p>
        </p:txBody>
      </p:sp>
      <p:sp>
        <p:nvSpPr>
          <p:cNvPr id="76803" name="Rectangle 2"/>
          <p:cNvSpPr>
            <a:spLocks noGrp="1" noRot="1" noChangeAspect="1" noChangeArrowheads="1" noTextEdit="1"/>
          </p:cNvSpPr>
          <p:nvPr>
            <p:ph type="sldImg"/>
          </p:nvPr>
        </p:nvSpPr>
        <p:spPr>
          <a:xfrm>
            <a:off x="1182688" y="695325"/>
            <a:ext cx="4648200" cy="3486150"/>
          </a:xfrm>
          <a:ln/>
        </p:spPr>
      </p:sp>
      <p:sp>
        <p:nvSpPr>
          <p:cNvPr id="76804" name="Rectangle 3"/>
          <p:cNvSpPr>
            <a:spLocks noGrp="1" noChangeArrowheads="1"/>
          </p:cNvSpPr>
          <p:nvPr>
            <p:ph type="body" idx="1"/>
          </p:nvPr>
        </p:nvSpPr>
        <p:spPr>
          <a:xfrm>
            <a:off x="701040" y="4415790"/>
            <a:ext cx="5608320" cy="4184995"/>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3</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4</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7</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8</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rocks were lifted up or disturbed oil could</a:t>
            </a:r>
            <a:r>
              <a:rPr lang="en-CA" baseline="0" dirty="0" smtClean="0"/>
              <a:t> be seen to be released as in this picture. The crude was typically a green colour</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9</a:t>
            </a:fld>
            <a:endParaRPr lang="en-CA"/>
          </a:p>
        </p:txBody>
      </p:sp>
    </p:spTree>
    <p:extLst>
      <p:ext uri="{BB962C8B-B14F-4D97-AF65-F5344CB8AC3E}">
        <p14:creationId xmlns:p14="http://schemas.microsoft.com/office/powerpoint/2010/main" val="100329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The crude could in some cases have a brown/orange ting depending on what it was mixed with after being released. If you look closely at the glove you can see the green oil.  </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10</a:t>
            </a:fld>
            <a:endParaRPr lang="en-CA"/>
          </a:p>
        </p:txBody>
      </p:sp>
    </p:spTree>
    <p:extLst>
      <p:ext uri="{BB962C8B-B14F-4D97-AF65-F5344CB8AC3E}">
        <p14:creationId xmlns:p14="http://schemas.microsoft.com/office/powerpoint/2010/main" val="156669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Water front</a:t>
            </a:r>
            <a:r>
              <a:rPr lang="en-CA" baseline="0" dirty="0" smtClean="0"/>
              <a:t> p</a:t>
            </a:r>
            <a:r>
              <a:rPr lang="en-CA" dirty="0" smtClean="0"/>
              <a:t>roperty rights extended into the river – property owner permission was required to</a:t>
            </a:r>
            <a:r>
              <a:rPr lang="en-CA" baseline="0" dirty="0" smtClean="0"/>
              <a:t> gain access for treatment</a:t>
            </a:r>
          </a:p>
          <a:p>
            <a:r>
              <a:rPr lang="en-CA" baseline="0" dirty="0" smtClean="0"/>
              <a:t>In some cases access roads/paths had to be created or abandoned ones reopened to gain access.</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11</a:t>
            </a:fld>
            <a:endParaRPr lang="en-CA"/>
          </a:p>
        </p:txBody>
      </p:sp>
    </p:spTree>
    <p:extLst>
      <p:ext uri="{BB962C8B-B14F-4D97-AF65-F5344CB8AC3E}">
        <p14:creationId xmlns:p14="http://schemas.microsoft.com/office/powerpoint/2010/main" val="279832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of the access trails were simple mud roads, which could be difficult to transit when wet. </a:t>
            </a:r>
            <a:endParaRPr lang="en-CA" dirty="0"/>
          </a:p>
        </p:txBody>
      </p:sp>
      <p:sp>
        <p:nvSpPr>
          <p:cNvPr id="4" name="Slide Number Placeholder 3"/>
          <p:cNvSpPr>
            <a:spLocks noGrp="1"/>
          </p:cNvSpPr>
          <p:nvPr>
            <p:ph type="sldNum" sz="quarter" idx="10"/>
          </p:nvPr>
        </p:nvSpPr>
        <p:spPr/>
        <p:txBody>
          <a:bodyPr/>
          <a:lstStyle/>
          <a:p>
            <a:pPr>
              <a:defRPr/>
            </a:pPr>
            <a:fld id="{606D06FB-4FAC-4F06-86E0-84B5B0C3A1CC}" type="slidenum">
              <a:rPr lang="en-CA" smtClean="0"/>
              <a:pPr>
                <a:defRPr/>
              </a:pPr>
              <a:t>12</a:t>
            </a:fld>
            <a:endParaRPr lang="en-CA"/>
          </a:p>
        </p:txBody>
      </p:sp>
    </p:spTree>
    <p:extLst>
      <p:ext uri="{BB962C8B-B14F-4D97-AF65-F5344CB8AC3E}">
        <p14:creationId xmlns:p14="http://schemas.microsoft.com/office/powerpoint/2010/main" val="2798320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utoShape 4"/>
          <p:cNvSpPr>
            <a:spLocks noChangeArrowheads="1"/>
          </p:cNvSpPr>
          <p:nvPr/>
        </p:nvSpPr>
        <p:spPr bwMode="auto">
          <a:xfrm flipH="1">
            <a:off x="304800" y="1803400"/>
            <a:ext cx="8596313" cy="184150"/>
          </a:xfrm>
          <a:prstGeom prst="homePlate">
            <a:avLst>
              <a:gd name="adj" fmla="val 81260"/>
            </a:avLst>
          </a:prstGeom>
          <a:gradFill rotWithShape="0">
            <a:gsLst>
              <a:gs pos="0">
                <a:srgbClr val="0099CC"/>
              </a:gs>
              <a:gs pos="100000">
                <a:schemeClr val="tx1"/>
              </a:gs>
            </a:gsLst>
            <a:path path="shape">
              <a:fillToRect l="50000" t="50000" r="50000" b="50000"/>
            </a:path>
          </a:gradFill>
          <a:ln w="9525">
            <a:noFill/>
            <a:miter lim="800000"/>
            <a:headEnd/>
            <a:tailEnd/>
          </a:ln>
          <a:effectLst/>
        </p:spPr>
        <p:txBody>
          <a:bodyPr wrap="none" anchor="ctr"/>
          <a:lstStyle/>
          <a:p>
            <a:pPr algn="ctr"/>
            <a:endParaRPr lang="en-US" sz="2400">
              <a:latin typeface="Times New Roman" pitchFamily="18" charset="0"/>
            </a:endParaRPr>
          </a:p>
        </p:txBody>
      </p:sp>
      <p:sp>
        <p:nvSpPr>
          <p:cNvPr id="6" name="Oval 12"/>
          <p:cNvSpPr>
            <a:spLocks noChangeArrowheads="1"/>
          </p:cNvSpPr>
          <p:nvPr/>
        </p:nvSpPr>
        <p:spPr bwMode="auto">
          <a:xfrm>
            <a:off x="8901113" y="1770063"/>
            <a:ext cx="242887" cy="249237"/>
          </a:xfrm>
          <a:prstGeom prst="ellipse">
            <a:avLst/>
          </a:prstGeom>
          <a:gradFill rotWithShape="0">
            <a:gsLst>
              <a:gs pos="0">
                <a:srgbClr val="D8EDF8"/>
              </a:gs>
              <a:gs pos="100000">
                <a:srgbClr val="1C6D9A"/>
              </a:gs>
            </a:gsLst>
            <a:path path="shape">
              <a:fillToRect l="50000" t="50000" r="50000" b="50000"/>
            </a:path>
          </a:gradFill>
          <a:ln w="9525">
            <a:noFill/>
            <a:round/>
            <a:headEnd/>
            <a:tailEnd/>
          </a:ln>
        </p:spPr>
        <p:txBody>
          <a:bodyPr wrap="none" anchor="ctr"/>
          <a:lstStyle/>
          <a:p>
            <a:pPr algn="ctr"/>
            <a:endParaRPr lang="en-US" sz="2400">
              <a:latin typeface="Times New Roman" pitchFamily="18" charset="0"/>
            </a:endParaRPr>
          </a:p>
        </p:txBody>
      </p:sp>
      <p:sp>
        <p:nvSpPr>
          <p:cNvPr id="7" name="Oval 13"/>
          <p:cNvSpPr>
            <a:spLocks noChangeArrowheads="1"/>
          </p:cNvSpPr>
          <p:nvPr/>
        </p:nvSpPr>
        <p:spPr bwMode="auto">
          <a:xfrm>
            <a:off x="61913" y="1770063"/>
            <a:ext cx="242887" cy="249237"/>
          </a:xfrm>
          <a:prstGeom prst="ellipse">
            <a:avLst/>
          </a:prstGeom>
          <a:gradFill rotWithShape="0">
            <a:gsLst>
              <a:gs pos="0">
                <a:srgbClr val="D8EDF8"/>
              </a:gs>
              <a:gs pos="100000">
                <a:srgbClr val="1C6D9A"/>
              </a:gs>
            </a:gsLst>
            <a:path path="shape">
              <a:fillToRect l="50000" t="50000" r="50000" b="50000"/>
            </a:path>
          </a:gradFill>
          <a:ln w="9525">
            <a:noFill/>
            <a:round/>
            <a:headEnd/>
            <a:tailEnd/>
          </a:ln>
        </p:spPr>
        <p:txBody>
          <a:bodyPr wrap="none" anchor="ctr"/>
          <a:lstStyle/>
          <a:p>
            <a:pPr algn="ctr"/>
            <a:endParaRPr lang="en-US" sz="2400">
              <a:latin typeface="Times New Roman" pitchFamily="18" charset="0"/>
            </a:endParaRPr>
          </a:p>
        </p:txBody>
      </p:sp>
      <p:pic>
        <p:nvPicPr>
          <p:cNvPr id="8" name="Picture 8" descr="special1"/>
          <p:cNvPicPr>
            <a:picLocks noChangeAspect="1" noChangeArrowheads="1"/>
          </p:cNvPicPr>
          <p:nvPr/>
        </p:nvPicPr>
        <p:blipFill>
          <a:blip r:embed="rId2" cstate="print"/>
          <a:srcRect/>
          <a:stretch>
            <a:fillRect/>
          </a:stretch>
        </p:blipFill>
        <p:spPr bwMode="auto">
          <a:xfrm>
            <a:off x="539750" y="476250"/>
            <a:ext cx="1204913" cy="935038"/>
          </a:xfrm>
          <a:prstGeom prst="rect">
            <a:avLst/>
          </a:prstGeom>
          <a:noFill/>
          <a:ln w="9525">
            <a:noFill/>
            <a:miter lim="800000"/>
            <a:headEnd/>
            <a:tailEnd/>
          </a:ln>
        </p:spPr>
      </p:pic>
      <p:pic>
        <p:nvPicPr>
          <p:cNvPr id="9" name="Picture 9" descr="Boatstrip2"/>
          <p:cNvPicPr>
            <a:picLocks noChangeAspect="1" noChangeArrowheads="1"/>
          </p:cNvPicPr>
          <p:nvPr/>
        </p:nvPicPr>
        <p:blipFill>
          <a:blip r:embed="rId3" cstate="print"/>
          <a:srcRect/>
          <a:stretch>
            <a:fillRect/>
          </a:stretch>
        </p:blipFill>
        <p:spPr bwMode="auto">
          <a:xfrm>
            <a:off x="0" y="4775200"/>
            <a:ext cx="9144000" cy="1443038"/>
          </a:xfrm>
          <a:prstGeom prst="rect">
            <a:avLst/>
          </a:prstGeom>
          <a:noFill/>
          <a:ln w="9525">
            <a:noFill/>
            <a:miter lim="800000"/>
            <a:headEnd/>
            <a:tailEnd/>
          </a:ln>
        </p:spPr>
      </p:pic>
      <p:sp>
        <p:nvSpPr>
          <p:cNvPr id="6147" name="Rectangle 3"/>
          <p:cNvSpPr>
            <a:spLocks noGrp="1" noChangeArrowheads="1"/>
          </p:cNvSpPr>
          <p:nvPr>
            <p:ph type="subTitle" idx="1"/>
          </p:nvPr>
        </p:nvSpPr>
        <p:spPr>
          <a:xfrm>
            <a:off x="837406" y="2215356"/>
            <a:ext cx="7531100" cy="1152525"/>
          </a:xfrm>
        </p:spPr>
        <p:txBody>
          <a:bodyPr/>
          <a:lstStyle>
            <a:lvl1pPr marL="0" indent="0" algn="ctr">
              <a:buFont typeface="Wingdings" pitchFamily="2" charset="2"/>
              <a:buNone/>
              <a:defRPr sz="3600" b="1">
                <a:effectLst>
                  <a:outerShdw blurRad="38100" dist="38100" dir="2700000" algn="tl">
                    <a:srgbClr val="000000"/>
                  </a:outerShdw>
                </a:effectLst>
              </a:defRPr>
            </a:lvl1pPr>
          </a:lstStyle>
          <a:p>
            <a:pPr lvl="0"/>
            <a:r>
              <a:rPr lang="en-US" noProof="0" dirty="0" smtClean="0"/>
              <a:t>Click to edit Master subtitle style</a:t>
            </a:r>
          </a:p>
        </p:txBody>
      </p:sp>
      <p:sp>
        <p:nvSpPr>
          <p:cNvPr id="6151" name="Rectangle 7"/>
          <p:cNvSpPr>
            <a:spLocks noGrp="1" noChangeArrowheads="1"/>
          </p:cNvSpPr>
          <p:nvPr>
            <p:ph type="ctrTitle" sz="quarter"/>
          </p:nvPr>
        </p:nvSpPr>
        <p:spPr>
          <a:xfrm>
            <a:off x="1835150" y="381000"/>
            <a:ext cx="6623050" cy="1176338"/>
          </a:xfrm>
        </p:spPr>
        <p:txBody>
          <a:bodyPr/>
          <a:lstStyle>
            <a:lvl1pPr algn="l">
              <a:defRPr sz="4000">
                <a:latin typeface="Arial Rounded MT Bold" pitchFamily="34" charset="0"/>
              </a:defRPr>
            </a:lvl1pPr>
          </a:lstStyle>
          <a:p>
            <a:pPr lvl="0"/>
            <a:r>
              <a:rPr lang="en-US" noProof="0" dirty="0" smtClean="0"/>
              <a:t>Click to edit Master title style</a:t>
            </a:r>
            <a:endParaRPr lang="en-CA" noProof="0" dirty="0" smtClean="0"/>
          </a:p>
        </p:txBody>
      </p:sp>
      <p:sp>
        <p:nvSpPr>
          <p:cNvPr id="29" name="Text Box 2"/>
          <p:cNvSpPr txBox="1">
            <a:spLocks noChangeArrowheads="1"/>
          </p:cNvSpPr>
          <p:nvPr userDrawn="1"/>
        </p:nvSpPr>
        <p:spPr bwMode="auto">
          <a:xfrm>
            <a:off x="185753" y="6439256"/>
            <a:ext cx="8059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484688" algn="ctr"/>
                <a:tab pos="7950200" algn="r"/>
              </a:tabLst>
              <a:defRPr>
                <a:solidFill>
                  <a:schemeClr val="tx1"/>
                </a:solidFill>
                <a:latin typeface="Arial" charset="0"/>
              </a:defRPr>
            </a:lvl1pPr>
            <a:lvl2pPr>
              <a:tabLst>
                <a:tab pos="4484688" algn="ctr"/>
                <a:tab pos="7950200" algn="r"/>
              </a:tabLst>
              <a:defRPr>
                <a:solidFill>
                  <a:schemeClr val="tx1"/>
                </a:solidFill>
                <a:latin typeface="Arial" charset="0"/>
              </a:defRPr>
            </a:lvl2pPr>
            <a:lvl3pPr>
              <a:tabLst>
                <a:tab pos="4484688" algn="ctr"/>
                <a:tab pos="7950200" algn="r"/>
              </a:tabLst>
              <a:defRPr>
                <a:solidFill>
                  <a:schemeClr val="tx1"/>
                </a:solidFill>
                <a:latin typeface="Arial" charset="0"/>
              </a:defRPr>
            </a:lvl3pPr>
            <a:lvl4pPr>
              <a:tabLst>
                <a:tab pos="4484688" algn="ctr"/>
                <a:tab pos="7950200" algn="r"/>
              </a:tabLst>
              <a:defRPr>
                <a:solidFill>
                  <a:schemeClr val="tx1"/>
                </a:solidFill>
                <a:latin typeface="Arial" charset="0"/>
              </a:defRPr>
            </a:lvl4pPr>
            <a:lvl5pPr>
              <a:tabLst>
                <a:tab pos="4484688" algn="ctr"/>
                <a:tab pos="7950200" algn="r"/>
              </a:tabLst>
              <a:defRPr>
                <a:solidFill>
                  <a:schemeClr val="tx1"/>
                </a:solidFill>
                <a:latin typeface="Arial" charset="0"/>
              </a:defRPr>
            </a:lvl5pPr>
            <a:lvl6pPr fontAlgn="base">
              <a:spcBef>
                <a:spcPct val="0"/>
              </a:spcBef>
              <a:spcAft>
                <a:spcPct val="0"/>
              </a:spcAft>
              <a:tabLst>
                <a:tab pos="4484688" algn="ctr"/>
                <a:tab pos="7950200" algn="r"/>
              </a:tabLst>
              <a:defRPr>
                <a:solidFill>
                  <a:schemeClr val="tx1"/>
                </a:solidFill>
                <a:latin typeface="Arial" charset="0"/>
              </a:defRPr>
            </a:lvl6pPr>
            <a:lvl7pPr fontAlgn="base">
              <a:spcBef>
                <a:spcPct val="0"/>
              </a:spcBef>
              <a:spcAft>
                <a:spcPct val="0"/>
              </a:spcAft>
              <a:tabLst>
                <a:tab pos="4484688" algn="ctr"/>
                <a:tab pos="7950200" algn="r"/>
              </a:tabLst>
              <a:defRPr>
                <a:solidFill>
                  <a:schemeClr val="tx1"/>
                </a:solidFill>
                <a:latin typeface="Arial" charset="0"/>
              </a:defRPr>
            </a:lvl7pPr>
            <a:lvl8pPr fontAlgn="base">
              <a:spcBef>
                <a:spcPct val="0"/>
              </a:spcBef>
              <a:spcAft>
                <a:spcPct val="0"/>
              </a:spcAft>
              <a:tabLst>
                <a:tab pos="4484688" algn="ctr"/>
                <a:tab pos="7950200" algn="r"/>
              </a:tabLst>
              <a:defRPr>
                <a:solidFill>
                  <a:schemeClr val="tx1"/>
                </a:solidFill>
                <a:latin typeface="Arial" charset="0"/>
              </a:defRPr>
            </a:lvl8pPr>
            <a:lvl9pPr fontAlgn="base">
              <a:spcBef>
                <a:spcPct val="0"/>
              </a:spcBef>
              <a:spcAft>
                <a:spcPct val="0"/>
              </a:spcAft>
              <a:tabLst>
                <a:tab pos="4484688" algn="ctr"/>
                <a:tab pos="7950200" algn="r"/>
              </a:tabLst>
              <a:defRPr>
                <a:solidFill>
                  <a:schemeClr val="tx1"/>
                </a:solidFill>
                <a:latin typeface="Arial" charset="0"/>
              </a:defRPr>
            </a:lvl9pPr>
          </a:lstStyle>
          <a:p>
            <a:pPr>
              <a:spcBef>
                <a:spcPct val="50000"/>
              </a:spcBef>
              <a:defRPr/>
            </a:pPr>
            <a:fld id="{B04A6D95-9898-4EDB-A7CC-C5C7965D430A}" type="slidenum">
              <a:rPr lang="en-CA" sz="1400" smtClean="0">
                <a:solidFill>
                  <a:srgbClr val="33CCCC"/>
                </a:solidFill>
              </a:rPr>
              <a:pPr>
                <a:spcBef>
                  <a:spcPct val="50000"/>
                </a:spcBef>
                <a:defRPr/>
              </a:pPr>
              <a:t>‹#›</a:t>
            </a:fld>
            <a:endParaRPr lang="en-CA" sz="1400" dirty="0" smtClean="0">
              <a:solidFill>
                <a:srgbClr val="33CCCC"/>
              </a:solidFill>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76200"/>
            <a:ext cx="1976438"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76200"/>
            <a:ext cx="578167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17A"/>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51000"/>
            <a:ext cx="8443913"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5127" name="Rectangle 7"/>
          <p:cNvSpPr>
            <a:spLocks noChangeArrowheads="1"/>
          </p:cNvSpPr>
          <p:nvPr/>
        </p:nvSpPr>
        <p:spPr bwMode="auto">
          <a:xfrm>
            <a:off x="685800" y="76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b="1">
              <a:solidFill>
                <a:srgbClr val="F8F8F8"/>
              </a:solidFill>
              <a:effectLst>
                <a:outerShdw blurRad="38100" dist="38100" dir="2700000" algn="tl">
                  <a:srgbClr val="000000"/>
                </a:outerShdw>
              </a:effectLst>
            </a:endParaRPr>
          </a:p>
        </p:txBody>
      </p:sp>
      <p:sp>
        <p:nvSpPr>
          <p:cNvPr id="5128" name="Rectangle 8"/>
          <p:cNvSpPr>
            <a:spLocks noChangeArrowheads="1"/>
          </p:cNvSpPr>
          <p:nvPr/>
        </p:nvSpPr>
        <p:spPr bwMode="auto">
          <a:xfrm>
            <a:off x="8382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b="1">
              <a:solidFill>
                <a:srgbClr val="F8F8F8"/>
              </a:solidFill>
              <a:effectLst>
                <a:outerShdw blurRad="38100" dist="38100" dir="2700000" algn="tl">
                  <a:srgbClr val="000000"/>
                </a:outerShdw>
              </a:effectLst>
            </a:endParaRPr>
          </a:p>
        </p:txBody>
      </p:sp>
      <p:sp>
        <p:nvSpPr>
          <p:cNvPr id="5129" name="Rectangle 9"/>
          <p:cNvSpPr>
            <a:spLocks noGrp="1" noChangeArrowheads="1"/>
          </p:cNvSpPr>
          <p:nvPr>
            <p:ph type="title"/>
          </p:nvPr>
        </p:nvSpPr>
        <p:spPr bwMode="auto">
          <a:xfrm>
            <a:off x="838200" y="76200"/>
            <a:ext cx="8062913" cy="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034" name="Picture 10" descr="special1"/>
          <p:cNvPicPr>
            <a:picLocks noChangeAspect="1" noChangeArrowheads="1"/>
          </p:cNvPicPr>
          <p:nvPr/>
        </p:nvPicPr>
        <p:blipFill>
          <a:blip r:embed="rId13" cstate="print"/>
          <a:srcRect/>
          <a:stretch>
            <a:fillRect/>
          </a:stretch>
        </p:blipFill>
        <p:spPr bwMode="auto">
          <a:xfrm>
            <a:off x="87027" y="78164"/>
            <a:ext cx="695726" cy="54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9"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3600" b="1">
          <a:solidFill>
            <a:srgbClr val="F8F8F8"/>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8F8F8"/>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rgbClr val="F8F8F8"/>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rgbClr val="F8F8F8"/>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rgbClr val="F8F8F8"/>
          </a:solidFill>
          <a:effectLst>
            <a:outerShdw blurRad="38100" dist="38100" dir="2700000" algn="tl">
              <a:srgbClr val="000000"/>
            </a:outerShdw>
          </a:effectLst>
          <a:latin typeface="Arial Rounded MT Bold" pitchFamily="34" charset="0"/>
        </a:defRPr>
      </a:lvl5pPr>
      <a:lvl6pPr marL="457200" algn="ctr" rtl="0" eaLnBrk="1" fontAlgn="base" hangingPunct="1">
        <a:spcBef>
          <a:spcPct val="0"/>
        </a:spcBef>
        <a:spcAft>
          <a:spcPct val="0"/>
        </a:spcAft>
        <a:defRPr sz="3600" b="1">
          <a:solidFill>
            <a:srgbClr val="F8F8F8"/>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600" b="1">
          <a:solidFill>
            <a:srgbClr val="F8F8F8"/>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600" b="1">
          <a:solidFill>
            <a:srgbClr val="F8F8F8"/>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600" b="1">
          <a:solidFill>
            <a:srgbClr val="F8F8F8"/>
          </a:solidFill>
          <a:effectLst>
            <a:outerShdw blurRad="38100" dist="38100" dir="2700000" algn="tl">
              <a:srgbClr val="000000"/>
            </a:outerShdw>
          </a:effectLst>
          <a:latin typeface="Arial" charset="0"/>
        </a:defRPr>
      </a:lvl9pPr>
    </p:titleStyle>
    <p:bodyStyle>
      <a:lvl1pPr marL="457200" indent="-457200" algn="l" rtl="0" eaLnBrk="0" fontAlgn="base" hangingPunct="0">
        <a:spcBef>
          <a:spcPct val="20000"/>
        </a:spcBef>
        <a:spcAft>
          <a:spcPct val="0"/>
        </a:spcAft>
        <a:buFont typeface="Wingdings" pitchFamily="2" charset="2"/>
        <a:buChar char="Ø"/>
        <a:defRPr sz="3200">
          <a:solidFill>
            <a:srgbClr val="F8F8F8"/>
          </a:solidFill>
          <a:latin typeface="+mn-lt"/>
          <a:ea typeface="+mn-ea"/>
          <a:cs typeface="+mn-cs"/>
        </a:defRPr>
      </a:lvl1pPr>
      <a:lvl2pPr marL="857250" indent="-285750" algn="l" rtl="0" eaLnBrk="0" fontAlgn="base" hangingPunct="0">
        <a:spcBef>
          <a:spcPct val="20000"/>
        </a:spcBef>
        <a:spcAft>
          <a:spcPct val="0"/>
        </a:spcAft>
        <a:buFont typeface="Wingdings" pitchFamily="2" charset="2"/>
        <a:buChar char="§"/>
        <a:defRPr sz="2800">
          <a:solidFill>
            <a:srgbClr val="F8F8F8"/>
          </a:solidFill>
          <a:latin typeface="+mn-lt"/>
        </a:defRPr>
      </a:lvl2pPr>
      <a:lvl3pPr marL="1200150" indent="-228600" algn="l" rtl="0" eaLnBrk="0" fontAlgn="base" hangingPunct="0">
        <a:spcBef>
          <a:spcPct val="20000"/>
        </a:spcBef>
        <a:spcAft>
          <a:spcPct val="0"/>
        </a:spcAft>
        <a:buSzPct val="75000"/>
        <a:buFont typeface="Wingdings" pitchFamily="2" charset="2"/>
        <a:buChar char="§"/>
        <a:defRPr sz="2400">
          <a:solidFill>
            <a:srgbClr val="F8F8F8"/>
          </a:solidFill>
          <a:latin typeface="+mn-lt"/>
        </a:defRPr>
      </a:lvl3pPr>
      <a:lvl4pPr marL="1600200" indent="-228600" algn="l" rtl="0" eaLnBrk="0" fontAlgn="base" hangingPunct="0">
        <a:spcBef>
          <a:spcPct val="20000"/>
        </a:spcBef>
        <a:spcAft>
          <a:spcPct val="0"/>
        </a:spcAft>
        <a:buChar char="–"/>
        <a:defRPr sz="2000">
          <a:solidFill>
            <a:srgbClr val="F8F8F8"/>
          </a:solidFill>
          <a:latin typeface="+mn-lt"/>
        </a:defRPr>
      </a:lvl4pPr>
      <a:lvl5pPr marL="2057400" indent="-228600" algn="l" rtl="0" eaLnBrk="0" fontAlgn="base" hangingPunct="0">
        <a:spcBef>
          <a:spcPct val="20000"/>
        </a:spcBef>
        <a:spcAft>
          <a:spcPct val="0"/>
        </a:spcAft>
        <a:buChar char="»"/>
        <a:defRPr sz="2000">
          <a:solidFill>
            <a:srgbClr val="F8F8F8"/>
          </a:solidFill>
          <a:latin typeface="+mn-lt"/>
        </a:defRPr>
      </a:lvl5pPr>
      <a:lvl6pPr marL="2514600" indent="-228600" algn="l" rtl="0" eaLnBrk="1" fontAlgn="base" hangingPunct="1">
        <a:spcBef>
          <a:spcPct val="20000"/>
        </a:spcBef>
        <a:spcAft>
          <a:spcPct val="0"/>
        </a:spcAft>
        <a:buChar char="»"/>
        <a:defRPr sz="2000">
          <a:solidFill>
            <a:srgbClr val="F8F8F8"/>
          </a:solidFill>
          <a:latin typeface="+mn-lt"/>
        </a:defRPr>
      </a:lvl6pPr>
      <a:lvl7pPr marL="2971800" indent="-228600" algn="l" rtl="0" eaLnBrk="1" fontAlgn="base" hangingPunct="1">
        <a:spcBef>
          <a:spcPct val="20000"/>
        </a:spcBef>
        <a:spcAft>
          <a:spcPct val="0"/>
        </a:spcAft>
        <a:buChar char="»"/>
        <a:defRPr sz="2000">
          <a:solidFill>
            <a:srgbClr val="F8F8F8"/>
          </a:solidFill>
          <a:latin typeface="+mn-lt"/>
        </a:defRPr>
      </a:lvl7pPr>
      <a:lvl8pPr marL="3429000" indent="-228600" algn="l" rtl="0" eaLnBrk="1" fontAlgn="base" hangingPunct="1">
        <a:spcBef>
          <a:spcPct val="20000"/>
        </a:spcBef>
        <a:spcAft>
          <a:spcPct val="0"/>
        </a:spcAft>
        <a:buChar char="»"/>
        <a:defRPr sz="2000">
          <a:solidFill>
            <a:srgbClr val="F8F8F8"/>
          </a:solidFill>
          <a:latin typeface="+mn-lt"/>
        </a:defRPr>
      </a:lvl8pPr>
      <a:lvl9pPr marL="3886200" indent="-228600" algn="l" rtl="0" eaLnBrk="1" fontAlgn="base" hangingPunct="1">
        <a:spcBef>
          <a:spcPct val="20000"/>
        </a:spcBef>
        <a:spcAft>
          <a:spcPct val="0"/>
        </a:spcAft>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Boatstrip2"/>
          <p:cNvPicPr>
            <a:picLocks noChangeAspect="1" noChangeArrowheads="1"/>
          </p:cNvPicPr>
          <p:nvPr/>
        </p:nvPicPr>
        <p:blipFill>
          <a:blip r:embed="rId3" cstate="print"/>
          <a:srcRect/>
          <a:stretch>
            <a:fillRect/>
          </a:stretch>
        </p:blipFill>
        <p:spPr bwMode="auto">
          <a:xfrm>
            <a:off x="0" y="4897438"/>
            <a:ext cx="9144000" cy="1443037"/>
          </a:xfrm>
          <a:prstGeom prst="rect">
            <a:avLst/>
          </a:prstGeom>
          <a:noFill/>
          <a:ln w="9525">
            <a:noFill/>
            <a:miter lim="800000"/>
            <a:headEnd/>
            <a:tailEnd/>
          </a:ln>
        </p:spPr>
      </p:pic>
      <p:sp>
        <p:nvSpPr>
          <p:cNvPr id="2" name="TextBox 1"/>
          <p:cNvSpPr txBox="1"/>
          <p:nvPr/>
        </p:nvSpPr>
        <p:spPr>
          <a:xfrm>
            <a:off x="1790700" y="484188"/>
            <a:ext cx="7037388" cy="830262"/>
          </a:xfrm>
          <a:prstGeom prst="rect">
            <a:avLst/>
          </a:prstGeom>
          <a:noFill/>
        </p:spPr>
        <p:txBody>
          <a:bodyPr>
            <a:spAutoFit/>
          </a:bodyPr>
          <a:lstStyle/>
          <a:p>
            <a:pPr>
              <a:defRPr/>
            </a:pPr>
            <a:r>
              <a:rPr lang="en-CA" sz="4800" dirty="0">
                <a:solidFill>
                  <a:srgbClr val="FFFFFF"/>
                </a:solidFill>
                <a:effectLst>
                  <a:outerShdw blurRad="38100" dist="38100" dir="2700000" algn="tl">
                    <a:srgbClr val="000000">
                      <a:alpha val="43137"/>
                    </a:srgbClr>
                  </a:outerShdw>
                </a:effectLst>
                <a:latin typeface="Arial Rounded MT Bold" pitchFamily="34" charset="0"/>
              </a:rPr>
              <a:t>ECRC~SIMEC</a:t>
            </a:r>
          </a:p>
        </p:txBody>
      </p:sp>
      <p:sp>
        <p:nvSpPr>
          <p:cNvPr id="5" name="Text Box 3"/>
          <p:cNvSpPr txBox="1">
            <a:spLocks noChangeArrowheads="1"/>
          </p:cNvSpPr>
          <p:nvPr/>
        </p:nvSpPr>
        <p:spPr bwMode="auto">
          <a:xfrm>
            <a:off x="674557" y="2175578"/>
            <a:ext cx="7839856" cy="1815882"/>
          </a:xfrm>
          <a:prstGeom prst="rect">
            <a:avLst/>
          </a:prstGeom>
          <a:noFill/>
          <a:ln w="9525">
            <a:noFill/>
            <a:miter lim="800000"/>
            <a:headEnd/>
            <a:tailEnd/>
          </a:ln>
          <a:effectLst/>
        </p:spPr>
        <p:txBody>
          <a:bodyPr wrap="square">
            <a:spAutoFit/>
          </a:bodyPr>
          <a:lstStyle/>
          <a:p>
            <a:pPr algn="ctr" eaLnBrk="0" hangingPunct="0">
              <a:spcBef>
                <a:spcPct val="50000"/>
              </a:spcBef>
            </a:pPr>
            <a:r>
              <a:rPr lang="en-US" sz="2800" dirty="0" err="1" smtClean="0">
                <a:solidFill>
                  <a:srgbClr val="FFFFFF"/>
                </a:solidFill>
                <a:latin typeface="Arial Rounded MT Bold" pitchFamily="34" charset="0"/>
              </a:rPr>
              <a:t>Bakken</a:t>
            </a:r>
            <a:r>
              <a:rPr lang="en-US" sz="2800" dirty="0" smtClean="0">
                <a:solidFill>
                  <a:srgbClr val="FFFFFF"/>
                </a:solidFill>
                <a:latin typeface="Arial Rounded MT Bold" pitchFamily="34" charset="0"/>
              </a:rPr>
              <a:t> Crude Oil Spill Response</a:t>
            </a:r>
          </a:p>
          <a:p>
            <a:pPr algn="ctr" eaLnBrk="0" hangingPunct="0">
              <a:spcBef>
                <a:spcPct val="50000"/>
              </a:spcBef>
            </a:pPr>
            <a:r>
              <a:rPr lang="en-US" sz="2800" dirty="0" smtClean="0">
                <a:solidFill>
                  <a:srgbClr val="FFFFFF"/>
                </a:solidFill>
                <a:latin typeface="Arial Rounded MT Bold" pitchFamily="34" charset="0"/>
              </a:rPr>
              <a:t>From July 6, 2013 Train Incident</a:t>
            </a:r>
          </a:p>
          <a:p>
            <a:pPr algn="ctr" eaLnBrk="0" hangingPunct="0">
              <a:spcBef>
                <a:spcPct val="50000"/>
              </a:spcBef>
            </a:pPr>
            <a:r>
              <a:rPr lang="en-US" sz="2800" dirty="0" smtClean="0">
                <a:solidFill>
                  <a:srgbClr val="FFFFFF"/>
                </a:solidFill>
                <a:latin typeface="Arial Rounded MT Bold" pitchFamily="34" charset="0"/>
              </a:rPr>
              <a:t>Lac Megantic, Quebec</a:t>
            </a:r>
            <a:endParaRPr lang="en-US" sz="2800" dirty="0">
              <a:solidFill>
                <a:srgbClr val="FFFFFF"/>
              </a:solidFill>
              <a:latin typeface="Arial Rounded MT Bold"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740" y="617897"/>
            <a:ext cx="8320135" cy="6240101"/>
          </a:xfrm>
          <a:prstGeom prst="rect">
            <a:avLst/>
          </a:prstGeom>
        </p:spPr>
      </p:pic>
      <p:sp>
        <p:nvSpPr>
          <p:cNvPr id="2" name="Title 1"/>
          <p:cNvSpPr>
            <a:spLocks noGrp="1"/>
          </p:cNvSpPr>
          <p:nvPr>
            <p:ph type="title"/>
          </p:nvPr>
        </p:nvSpPr>
        <p:spPr/>
        <p:txBody>
          <a:bodyPr/>
          <a:lstStyle/>
          <a:p>
            <a:r>
              <a:rPr lang="en-CA" dirty="0" smtClean="0"/>
              <a:t>“Submerged” oil  under rock</a:t>
            </a:r>
            <a:endParaRPr lang="en-CA" dirty="0"/>
          </a:p>
        </p:txBody>
      </p:sp>
      <p:cxnSp>
        <p:nvCxnSpPr>
          <p:cNvPr id="6" name="Straight Arrow Connector 5"/>
          <p:cNvCxnSpPr/>
          <p:nvPr/>
        </p:nvCxnSpPr>
        <p:spPr bwMode="auto">
          <a:xfrm>
            <a:off x="3060080" y="1991752"/>
            <a:ext cx="1412340" cy="1023042"/>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6882051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Access Challenges</a:t>
            </a:r>
          </a:p>
        </p:txBody>
      </p:sp>
      <p:pic>
        <p:nvPicPr>
          <p:cNvPr id="7170" name="Picture 2" descr="C:\MMA Response_Proj_116\Photos\July 8_2013\Division D\46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65170" y="806008"/>
            <a:ext cx="9000000" cy="5941633"/>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5883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Roads &amp; Trails</a:t>
            </a:r>
          </a:p>
        </p:txBody>
      </p:sp>
      <p:pic>
        <p:nvPicPr>
          <p:cNvPr id="9218" name="Picture 2" descr="H:\PHOTO LIBRARY\Responses_Spills\2013\Lac Megantic Photo's\IMG_45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856" y="858656"/>
            <a:ext cx="4320000" cy="5783802"/>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1026" name="Picture 2" descr="F:\DCIM\109___09\IMG_154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84998" y="858656"/>
            <a:ext cx="4140000" cy="26660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PHOTO LIBRARY\Responses_Spills\2013\MMA Rail Lac Megantic\Lac Megantic Photo's\DSCF160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84998" y="3821646"/>
            <a:ext cx="4140000" cy="282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4014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SCAT </a:t>
            </a:r>
          </a:p>
        </p:txBody>
      </p:sp>
      <p:pic>
        <p:nvPicPr>
          <p:cNvPr id="5122" name="Picture 2" descr="H:\PHOTO LIBRARY\Responses_Spills\2013\Lac Megantic Photo's\DSCF01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20526" y="2785811"/>
            <a:ext cx="4320000" cy="39645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PHOTO LIBRARY\Responses_Spills\2013\Lac Megantic Photo's\DSCF003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4564" y="814898"/>
            <a:ext cx="5400000" cy="3594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274" y="4583442"/>
            <a:ext cx="4445252" cy="369332"/>
          </a:xfrm>
          <a:prstGeom prst="rect">
            <a:avLst/>
          </a:prstGeom>
          <a:noFill/>
        </p:spPr>
        <p:txBody>
          <a:bodyPr wrap="square" rtlCol="0">
            <a:spAutoFit/>
          </a:bodyPr>
          <a:lstStyle/>
          <a:p>
            <a:pPr algn="ctr"/>
            <a:r>
              <a:rPr lang="en-US" dirty="0">
                <a:solidFill>
                  <a:srgbClr val="FFFFFF"/>
                </a:solidFill>
              </a:rPr>
              <a:t>In-River Assessment </a:t>
            </a:r>
            <a:r>
              <a:rPr lang="en-US" dirty="0" smtClean="0">
                <a:solidFill>
                  <a:srgbClr val="FFFFFF"/>
                </a:solidFill>
              </a:rPr>
              <a:t> Challenges</a:t>
            </a:r>
            <a:endParaRPr lang="en-CA" dirty="0"/>
          </a:p>
        </p:txBody>
      </p:sp>
    </p:spTree>
    <p:extLst>
      <p:ext uri="{BB962C8B-B14F-4D97-AF65-F5344CB8AC3E}">
        <p14:creationId xmlns:p14="http://schemas.microsoft.com/office/powerpoint/2010/main" val="5104490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Vessel Operations</a:t>
            </a:r>
          </a:p>
        </p:txBody>
      </p:sp>
      <p:pic>
        <p:nvPicPr>
          <p:cNvPr id="4098" name="Picture 2" descr="H:\PHOTO LIBRARY\Responses_Spills\2013\Lac Megantic Photo's\095.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96251" y="888520"/>
            <a:ext cx="4140000" cy="236363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PHOTO LIBRARY\Responses_Spills\2013\Lac Megantic Photo's\091.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632525" y="888520"/>
            <a:ext cx="4140000" cy="31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PHOTO LIBRARY\Responses_Spills\2013\Lac Megantic Photo's\BATEAU ECRC.JP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96251" y="3651539"/>
            <a:ext cx="4140000" cy="31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1689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Oiled Vegetation Removal</a:t>
            </a:r>
          </a:p>
        </p:txBody>
      </p:sp>
      <p:pic>
        <p:nvPicPr>
          <p:cNvPr id="8194" name="Picture 2" descr="H:\PHOTO LIBRARY\Responses_Spills\2013\Lac Megantic Photo's\P100066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7212" y="882458"/>
            <a:ext cx="4320000" cy="576000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8195" name="Picture 3" descr="H:\PHOTO LIBRARY\Responses_Spills\2013\Lac Megantic Photo's\P100067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68662" y="3336877"/>
            <a:ext cx="4320000" cy="3493827"/>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2050" name="Picture 2" descr="H:\PHOTO LIBRARY\Responses_Spills\2013\MMA Rail Lac Megantic\Lac Megantic Photo's\IMG_1158.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53446" y="882458"/>
            <a:ext cx="3960000" cy="23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915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Flushing Operations</a:t>
            </a:r>
          </a:p>
        </p:txBody>
      </p:sp>
      <p:pic>
        <p:nvPicPr>
          <p:cNvPr id="6146" name="Picture 2" descr="H:\PHOTO LIBRARY\Responses_Spills\2013\Lac Megantic Photo's\DSCF148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9516" y="688774"/>
            <a:ext cx="4140000" cy="270016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PHOTO LIBRARY\Responses_Spills\2013\Lac Megantic Photo's\DSCF145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43066" y="688774"/>
            <a:ext cx="4140000" cy="27001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PHOTO LIBRARY\Responses_Spills\2013\Lac Megantic Photo's\DSCF148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9516" y="3564180"/>
            <a:ext cx="4140000" cy="3105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PHOTO LIBRARY\Responses_Spills\2013\Lac Megantic Photo's\IMG_4546.JP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743066" y="3543170"/>
            <a:ext cx="4140000" cy="309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2094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Flushing Operations</a:t>
            </a:r>
          </a:p>
        </p:txBody>
      </p:sp>
      <p:pic>
        <p:nvPicPr>
          <p:cNvPr id="3074" name="Picture 2" descr="H:\PHOTO LIBRARY\Responses_Spills\2013\MMA Rail Lac Megantic\Lac Megantic Photo's\IMG_454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888" y="873457"/>
            <a:ext cx="9000000" cy="585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3098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3691" y="1683107"/>
            <a:ext cx="5640309" cy="5174891"/>
          </a:xfrm>
          <a:prstGeom prst="rect">
            <a:avLst/>
          </a:prstGeom>
        </p:spPr>
      </p:pic>
      <p:sp>
        <p:nvSpPr>
          <p:cNvPr id="2" name="Title 1"/>
          <p:cNvSpPr>
            <a:spLocks noGrp="1"/>
          </p:cNvSpPr>
          <p:nvPr>
            <p:ph type="title"/>
          </p:nvPr>
        </p:nvSpPr>
        <p:spPr>
          <a:xfrm>
            <a:off x="838200" y="76200"/>
            <a:ext cx="8062913" cy="1082644"/>
          </a:xfrm>
        </p:spPr>
        <p:txBody>
          <a:bodyPr/>
          <a:lstStyle/>
          <a:p>
            <a:r>
              <a:rPr lang="en-CA" sz="2800" dirty="0" smtClean="0"/>
              <a:t>Submerged Oil Remobilization &amp; Recovery</a:t>
            </a:r>
            <a:endParaRPr lang="en-CA" sz="2800"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36209"/>
            <a:ext cx="4291343" cy="5721790"/>
          </a:xfrm>
          <a:prstGeom prst="rect">
            <a:avLst/>
          </a:prstGeom>
        </p:spPr>
      </p:pic>
      <p:sp>
        <p:nvSpPr>
          <p:cNvPr id="6" name="TextBox 5"/>
          <p:cNvSpPr txBox="1"/>
          <p:nvPr/>
        </p:nvSpPr>
        <p:spPr>
          <a:xfrm>
            <a:off x="6078457" y="6132914"/>
            <a:ext cx="2236206" cy="646331"/>
          </a:xfrm>
          <a:prstGeom prst="rect">
            <a:avLst/>
          </a:prstGeom>
          <a:noFill/>
          <a:ln>
            <a:noFill/>
          </a:ln>
        </p:spPr>
        <p:txBody>
          <a:bodyPr wrap="square" rtlCol="0">
            <a:spAutoFit/>
          </a:bodyPr>
          <a:lstStyle/>
          <a:p>
            <a:r>
              <a:rPr lang="en-CA" dirty="0" smtClean="0">
                <a:solidFill>
                  <a:srgbClr val="FFFF00"/>
                </a:solidFill>
              </a:rPr>
              <a:t>PVC - Water discharge lance</a:t>
            </a:r>
            <a:endParaRPr lang="en-CA" dirty="0">
              <a:solidFill>
                <a:srgbClr val="FFFF00"/>
              </a:solidFill>
            </a:endParaRPr>
          </a:p>
        </p:txBody>
      </p:sp>
      <p:sp>
        <p:nvSpPr>
          <p:cNvPr id="7" name="TextBox 6"/>
          <p:cNvSpPr txBox="1"/>
          <p:nvPr/>
        </p:nvSpPr>
        <p:spPr>
          <a:xfrm>
            <a:off x="7196560" y="4937412"/>
            <a:ext cx="1395744" cy="646331"/>
          </a:xfrm>
          <a:prstGeom prst="rect">
            <a:avLst/>
          </a:prstGeom>
          <a:noFill/>
          <a:ln>
            <a:noFill/>
          </a:ln>
        </p:spPr>
        <p:txBody>
          <a:bodyPr wrap="square" rtlCol="0">
            <a:spAutoFit/>
          </a:bodyPr>
          <a:lstStyle/>
          <a:p>
            <a:pPr algn="ctr"/>
            <a:r>
              <a:rPr lang="en-CA" dirty="0" err="1" smtClean="0">
                <a:solidFill>
                  <a:srgbClr val="FFFF00"/>
                </a:solidFill>
              </a:rPr>
              <a:t>Veturi</a:t>
            </a:r>
            <a:r>
              <a:rPr lang="en-CA" dirty="0" smtClean="0">
                <a:solidFill>
                  <a:srgbClr val="FFFF00"/>
                </a:solidFill>
              </a:rPr>
              <a:t> - Air Injection</a:t>
            </a:r>
            <a:endParaRPr lang="en-CA" dirty="0">
              <a:solidFill>
                <a:srgbClr val="FFFF00"/>
              </a:solidFill>
            </a:endParaRPr>
          </a:p>
        </p:txBody>
      </p:sp>
    </p:spTree>
    <p:extLst>
      <p:ext uri="{BB962C8B-B14F-4D97-AF65-F5344CB8AC3E}">
        <p14:creationId xmlns:p14="http://schemas.microsoft.com/office/powerpoint/2010/main" val="344135722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Worker Necessities</a:t>
            </a:r>
          </a:p>
        </p:txBody>
      </p:sp>
      <p:pic>
        <p:nvPicPr>
          <p:cNvPr id="10242" name="Picture 2" descr="H:\PHOTO LIBRARY\Responses_Spills\2013\Lac Megantic Photo's\IMG_322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185" y="651392"/>
            <a:ext cx="8128000" cy="609600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6020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Oil Volume</a:t>
            </a:r>
            <a:endParaRPr lang="en-CA" dirty="0"/>
          </a:p>
        </p:txBody>
      </p:sp>
      <p:sp>
        <p:nvSpPr>
          <p:cNvPr id="3" name="Content Placeholder 2"/>
          <p:cNvSpPr>
            <a:spLocks noGrp="1"/>
          </p:cNvSpPr>
          <p:nvPr>
            <p:ph idx="1"/>
          </p:nvPr>
        </p:nvSpPr>
        <p:spPr>
          <a:xfrm>
            <a:off x="244444" y="1131683"/>
            <a:ext cx="8781861" cy="5167517"/>
          </a:xfrm>
        </p:spPr>
        <p:txBody>
          <a:bodyPr/>
          <a:lstStyle/>
          <a:p>
            <a:pPr marL="0" indent="0" algn="ctr">
              <a:buNone/>
            </a:pPr>
            <a:r>
              <a:rPr lang="en-CA" sz="2800" dirty="0"/>
              <a:t>(as reported by CBC July 29 2013)</a:t>
            </a:r>
          </a:p>
          <a:p>
            <a:pPr marL="0" indent="0">
              <a:buNone/>
            </a:pPr>
            <a:endParaRPr lang="en-CA" sz="1600" dirty="0" smtClean="0"/>
          </a:p>
          <a:p>
            <a:r>
              <a:rPr lang="en-CA" dirty="0" smtClean="0"/>
              <a:t>7,200,000 litres of </a:t>
            </a:r>
            <a:r>
              <a:rPr lang="en-CA" dirty="0" err="1" smtClean="0"/>
              <a:t>bakken</a:t>
            </a:r>
            <a:r>
              <a:rPr lang="en-CA" dirty="0" smtClean="0"/>
              <a:t> crude oil on train</a:t>
            </a:r>
          </a:p>
          <a:p>
            <a:r>
              <a:rPr lang="en-CA" dirty="0" smtClean="0"/>
              <a:t>900,000 litres of oil not spilled inside 9 intact cars</a:t>
            </a:r>
          </a:p>
          <a:p>
            <a:r>
              <a:rPr lang="en-CA" dirty="0" smtClean="0"/>
              <a:t>670,000 litres of oil that was recovered from damaged cars</a:t>
            </a:r>
          </a:p>
          <a:p>
            <a:r>
              <a:rPr lang="en-CA" dirty="0" smtClean="0">
                <a:solidFill>
                  <a:srgbClr val="92D050"/>
                </a:solidFill>
              </a:rPr>
              <a:t>5,630,000 litres of crude oil that was burned or spilled into the environment</a:t>
            </a:r>
          </a:p>
        </p:txBody>
      </p:sp>
    </p:spTree>
    <p:extLst>
      <p:ext uri="{BB962C8B-B14F-4D97-AF65-F5344CB8AC3E}">
        <p14:creationId xmlns:p14="http://schemas.microsoft.com/office/powerpoint/2010/main" val="268615235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b="0" dirty="0" smtClean="0"/>
              <a:t>Questions???</a:t>
            </a:r>
            <a:endParaRPr lang="en-CA" b="0" dirty="0" smtClean="0"/>
          </a:p>
        </p:txBody>
      </p:sp>
      <p:pic>
        <p:nvPicPr>
          <p:cNvPr id="49155" name="Picture 7" descr="abmvuwud[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0663" y="2052638"/>
            <a:ext cx="3762375" cy="3514725"/>
          </a:xfrm>
          <a:prstGeom prst="rect">
            <a:avLst/>
          </a:prstGeom>
          <a:noFill/>
          <a:ln w="9525">
            <a:noFill/>
            <a:miter lim="800000"/>
            <a:headEnd/>
            <a:tailEnd/>
          </a:ln>
        </p:spPr>
      </p:pic>
      <p:grpSp>
        <p:nvGrpSpPr>
          <p:cNvPr id="24" name="Group 23"/>
          <p:cNvGrpSpPr/>
          <p:nvPr/>
        </p:nvGrpSpPr>
        <p:grpSpPr>
          <a:xfrm>
            <a:off x="8703" y="6369878"/>
            <a:ext cx="9111547" cy="437468"/>
            <a:chOff x="8703" y="6369878"/>
            <a:chExt cx="9111547" cy="437468"/>
          </a:xfrm>
        </p:grpSpPr>
        <p:sp>
          <p:nvSpPr>
            <p:cNvPr id="25" name="Rounded Rectangle 24"/>
            <p:cNvSpPr>
              <a:spLocks noChangeAspect="1"/>
            </p:cNvSpPr>
            <p:nvPr/>
          </p:nvSpPr>
          <p:spPr bwMode="auto">
            <a:xfrm>
              <a:off x="7397575" y="6370459"/>
              <a:ext cx="983049" cy="436887"/>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6" name="Rounded Rectangle 25"/>
            <p:cNvSpPr>
              <a:spLocks noChangeAspect="1"/>
            </p:cNvSpPr>
            <p:nvPr/>
          </p:nvSpPr>
          <p:spPr bwMode="auto">
            <a:xfrm>
              <a:off x="7541256" y="6487337"/>
              <a:ext cx="735287" cy="228845"/>
            </a:xfrm>
            <a:prstGeom prst="roundRect">
              <a:avLst>
                <a:gd name="adj" fmla="val 50000"/>
              </a:avLst>
            </a:prstGeom>
            <a:solidFill>
              <a:srgbClr val="00517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dirty="0" smtClean="0">
                <a:ln>
                  <a:noFill/>
                </a:ln>
                <a:solidFill>
                  <a:schemeClr val="tx1"/>
                </a:solidFill>
                <a:effectLst/>
                <a:latin typeface="Arial" charset="0"/>
              </a:endParaRPr>
            </a:p>
          </p:txBody>
        </p:sp>
        <p:sp>
          <p:nvSpPr>
            <p:cNvPr id="27" name="Rounded Rectangle 26"/>
            <p:cNvSpPr>
              <a:spLocks noChangeAspect="1"/>
            </p:cNvSpPr>
            <p:nvPr/>
          </p:nvSpPr>
          <p:spPr bwMode="auto">
            <a:xfrm>
              <a:off x="8137201" y="6522601"/>
              <a:ext cx="983049" cy="166074"/>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8" name="Rounded Rectangle 27"/>
            <p:cNvSpPr>
              <a:spLocks noChangeAspect="1"/>
            </p:cNvSpPr>
            <p:nvPr/>
          </p:nvSpPr>
          <p:spPr bwMode="auto">
            <a:xfrm>
              <a:off x="4487130" y="6369878"/>
              <a:ext cx="983049" cy="436887"/>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9" name="Rounded Rectangle 28"/>
            <p:cNvSpPr>
              <a:spLocks noChangeAspect="1"/>
            </p:cNvSpPr>
            <p:nvPr/>
          </p:nvSpPr>
          <p:spPr bwMode="auto">
            <a:xfrm>
              <a:off x="4630811" y="6486756"/>
              <a:ext cx="735287" cy="228845"/>
            </a:xfrm>
            <a:prstGeom prst="roundRect">
              <a:avLst>
                <a:gd name="adj" fmla="val 50000"/>
              </a:avLst>
            </a:prstGeom>
            <a:solidFill>
              <a:srgbClr val="00517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0" name="Rounded Rectangle 29"/>
            <p:cNvSpPr>
              <a:spLocks noChangeAspect="1"/>
            </p:cNvSpPr>
            <p:nvPr/>
          </p:nvSpPr>
          <p:spPr bwMode="auto">
            <a:xfrm>
              <a:off x="3004034" y="6369878"/>
              <a:ext cx="983049" cy="436887"/>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1" name="Rounded Rectangle 30"/>
            <p:cNvSpPr>
              <a:spLocks noChangeAspect="1"/>
            </p:cNvSpPr>
            <p:nvPr/>
          </p:nvSpPr>
          <p:spPr bwMode="auto">
            <a:xfrm>
              <a:off x="3147715" y="6486756"/>
              <a:ext cx="735287" cy="228845"/>
            </a:xfrm>
            <a:prstGeom prst="roundRect">
              <a:avLst>
                <a:gd name="adj" fmla="val 50000"/>
              </a:avLst>
            </a:prstGeom>
            <a:solidFill>
              <a:srgbClr val="00517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2" name="Rounded Rectangle 31"/>
            <p:cNvSpPr>
              <a:spLocks noChangeAspect="1"/>
            </p:cNvSpPr>
            <p:nvPr/>
          </p:nvSpPr>
          <p:spPr bwMode="auto">
            <a:xfrm>
              <a:off x="3743660" y="6522019"/>
              <a:ext cx="983049" cy="166074"/>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3" name="Rounded Rectangle 32"/>
            <p:cNvSpPr>
              <a:spLocks noChangeAspect="1"/>
            </p:cNvSpPr>
            <p:nvPr/>
          </p:nvSpPr>
          <p:spPr bwMode="auto">
            <a:xfrm>
              <a:off x="1491799" y="6369878"/>
              <a:ext cx="983049" cy="436887"/>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4" name="Rounded Rectangle 33"/>
            <p:cNvSpPr>
              <a:spLocks noChangeAspect="1"/>
            </p:cNvSpPr>
            <p:nvPr/>
          </p:nvSpPr>
          <p:spPr bwMode="auto">
            <a:xfrm>
              <a:off x="1635480" y="6486756"/>
              <a:ext cx="735287" cy="228845"/>
            </a:xfrm>
            <a:prstGeom prst="roundRect">
              <a:avLst>
                <a:gd name="adj" fmla="val 50000"/>
              </a:avLst>
            </a:prstGeom>
            <a:solidFill>
              <a:srgbClr val="00517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5" name="Rounded Rectangle 34"/>
            <p:cNvSpPr>
              <a:spLocks noChangeAspect="1"/>
            </p:cNvSpPr>
            <p:nvPr/>
          </p:nvSpPr>
          <p:spPr bwMode="auto">
            <a:xfrm>
              <a:off x="8703" y="6369878"/>
              <a:ext cx="983049" cy="436887"/>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6" name="Rounded Rectangle 35"/>
            <p:cNvSpPr>
              <a:spLocks noChangeAspect="1"/>
            </p:cNvSpPr>
            <p:nvPr/>
          </p:nvSpPr>
          <p:spPr bwMode="auto">
            <a:xfrm>
              <a:off x="152384" y="6486756"/>
              <a:ext cx="735287" cy="228845"/>
            </a:xfrm>
            <a:prstGeom prst="roundRect">
              <a:avLst>
                <a:gd name="adj" fmla="val 50000"/>
              </a:avLst>
            </a:prstGeom>
            <a:solidFill>
              <a:srgbClr val="00517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dirty="0" smtClean="0">
                <a:ln>
                  <a:noFill/>
                </a:ln>
                <a:solidFill>
                  <a:schemeClr val="tx1"/>
                </a:solidFill>
                <a:effectLst/>
                <a:latin typeface="Arial" charset="0"/>
              </a:endParaRPr>
            </a:p>
          </p:txBody>
        </p:sp>
        <p:sp>
          <p:nvSpPr>
            <p:cNvPr id="37" name="Rounded Rectangle 36"/>
            <p:cNvSpPr>
              <a:spLocks noChangeAspect="1"/>
            </p:cNvSpPr>
            <p:nvPr/>
          </p:nvSpPr>
          <p:spPr bwMode="auto">
            <a:xfrm>
              <a:off x="748330" y="6522019"/>
              <a:ext cx="983049" cy="166074"/>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8" name="Rounded Rectangle 37"/>
            <p:cNvSpPr>
              <a:spLocks noChangeAspect="1"/>
            </p:cNvSpPr>
            <p:nvPr/>
          </p:nvSpPr>
          <p:spPr bwMode="auto">
            <a:xfrm>
              <a:off x="2242952" y="6522019"/>
              <a:ext cx="983049" cy="166074"/>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39" name="Rounded Rectangle 38"/>
            <p:cNvSpPr>
              <a:spLocks noChangeAspect="1"/>
            </p:cNvSpPr>
            <p:nvPr/>
          </p:nvSpPr>
          <p:spPr bwMode="auto">
            <a:xfrm>
              <a:off x="5983440" y="6369878"/>
              <a:ext cx="983049" cy="436887"/>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40" name="Rounded Rectangle 39"/>
            <p:cNvSpPr>
              <a:spLocks noChangeAspect="1"/>
            </p:cNvSpPr>
            <p:nvPr/>
          </p:nvSpPr>
          <p:spPr bwMode="auto">
            <a:xfrm>
              <a:off x="6127121" y="6486756"/>
              <a:ext cx="735287" cy="228845"/>
            </a:xfrm>
            <a:prstGeom prst="roundRect">
              <a:avLst>
                <a:gd name="adj" fmla="val 50000"/>
              </a:avLst>
            </a:prstGeom>
            <a:solidFill>
              <a:srgbClr val="00517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41" name="Rounded Rectangle 40"/>
            <p:cNvSpPr>
              <a:spLocks noChangeAspect="1"/>
            </p:cNvSpPr>
            <p:nvPr/>
          </p:nvSpPr>
          <p:spPr bwMode="auto">
            <a:xfrm>
              <a:off x="6723066" y="6522019"/>
              <a:ext cx="983049" cy="166074"/>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42" name="Rounded Rectangle 41"/>
            <p:cNvSpPr>
              <a:spLocks noChangeAspect="1"/>
            </p:cNvSpPr>
            <p:nvPr/>
          </p:nvSpPr>
          <p:spPr bwMode="auto">
            <a:xfrm>
              <a:off x="5238283" y="6522019"/>
              <a:ext cx="983049" cy="166074"/>
            </a:xfrm>
            <a:prstGeom prst="roundRect">
              <a:avLst>
                <a:gd name="adj" fmla="val 50000"/>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sp>
        <p:nvSpPr>
          <p:cNvPr id="43" name="Text Box 2"/>
          <p:cNvSpPr txBox="1">
            <a:spLocks noChangeArrowheads="1"/>
          </p:cNvSpPr>
          <p:nvPr/>
        </p:nvSpPr>
        <p:spPr bwMode="auto">
          <a:xfrm>
            <a:off x="185753" y="6439256"/>
            <a:ext cx="8059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484688" algn="ctr"/>
                <a:tab pos="7950200" algn="r"/>
              </a:tabLst>
              <a:defRPr>
                <a:solidFill>
                  <a:schemeClr val="tx1"/>
                </a:solidFill>
                <a:latin typeface="Arial" charset="0"/>
              </a:defRPr>
            </a:lvl1pPr>
            <a:lvl2pPr>
              <a:tabLst>
                <a:tab pos="4484688" algn="ctr"/>
                <a:tab pos="7950200" algn="r"/>
              </a:tabLst>
              <a:defRPr>
                <a:solidFill>
                  <a:schemeClr val="tx1"/>
                </a:solidFill>
                <a:latin typeface="Arial" charset="0"/>
              </a:defRPr>
            </a:lvl2pPr>
            <a:lvl3pPr>
              <a:tabLst>
                <a:tab pos="4484688" algn="ctr"/>
                <a:tab pos="7950200" algn="r"/>
              </a:tabLst>
              <a:defRPr>
                <a:solidFill>
                  <a:schemeClr val="tx1"/>
                </a:solidFill>
                <a:latin typeface="Arial" charset="0"/>
              </a:defRPr>
            </a:lvl3pPr>
            <a:lvl4pPr>
              <a:tabLst>
                <a:tab pos="4484688" algn="ctr"/>
                <a:tab pos="7950200" algn="r"/>
              </a:tabLst>
              <a:defRPr>
                <a:solidFill>
                  <a:schemeClr val="tx1"/>
                </a:solidFill>
                <a:latin typeface="Arial" charset="0"/>
              </a:defRPr>
            </a:lvl4pPr>
            <a:lvl5pPr>
              <a:tabLst>
                <a:tab pos="4484688" algn="ctr"/>
                <a:tab pos="7950200" algn="r"/>
              </a:tabLst>
              <a:defRPr>
                <a:solidFill>
                  <a:schemeClr val="tx1"/>
                </a:solidFill>
                <a:latin typeface="Arial" charset="0"/>
              </a:defRPr>
            </a:lvl5pPr>
            <a:lvl6pPr fontAlgn="base">
              <a:spcBef>
                <a:spcPct val="0"/>
              </a:spcBef>
              <a:spcAft>
                <a:spcPct val="0"/>
              </a:spcAft>
              <a:tabLst>
                <a:tab pos="4484688" algn="ctr"/>
                <a:tab pos="7950200" algn="r"/>
              </a:tabLst>
              <a:defRPr>
                <a:solidFill>
                  <a:schemeClr val="tx1"/>
                </a:solidFill>
                <a:latin typeface="Arial" charset="0"/>
              </a:defRPr>
            </a:lvl6pPr>
            <a:lvl7pPr fontAlgn="base">
              <a:spcBef>
                <a:spcPct val="0"/>
              </a:spcBef>
              <a:spcAft>
                <a:spcPct val="0"/>
              </a:spcAft>
              <a:tabLst>
                <a:tab pos="4484688" algn="ctr"/>
                <a:tab pos="7950200" algn="r"/>
              </a:tabLst>
              <a:defRPr>
                <a:solidFill>
                  <a:schemeClr val="tx1"/>
                </a:solidFill>
                <a:latin typeface="Arial" charset="0"/>
              </a:defRPr>
            </a:lvl7pPr>
            <a:lvl8pPr fontAlgn="base">
              <a:spcBef>
                <a:spcPct val="0"/>
              </a:spcBef>
              <a:spcAft>
                <a:spcPct val="0"/>
              </a:spcAft>
              <a:tabLst>
                <a:tab pos="4484688" algn="ctr"/>
                <a:tab pos="7950200" algn="r"/>
              </a:tabLst>
              <a:defRPr>
                <a:solidFill>
                  <a:schemeClr val="tx1"/>
                </a:solidFill>
                <a:latin typeface="Arial" charset="0"/>
              </a:defRPr>
            </a:lvl8pPr>
            <a:lvl9pPr fontAlgn="base">
              <a:spcBef>
                <a:spcPct val="0"/>
              </a:spcBef>
              <a:spcAft>
                <a:spcPct val="0"/>
              </a:spcAft>
              <a:tabLst>
                <a:tab pos="4484688" algn="ctr"/>
                <a:tab pos="7950200" algn="r"/>
              </a:tabLst>
              <a:defRPr>
                <a:solidFill>
                  <a:schemeClr val="tx1"/>
                </a:solidFill>
                <a:latin typeface="Arial" charset="0"/>
              </a:defRPr>
            </a:lvl9pPr>
          </a:lstStyle>
          <a:p>
            <a:pPr>
              <a:spcBef>
                <a:spcPct val="50000"/>
              </a:spcBef>
              <a:defRPr/>
            </a:pPr>
            <a:fld id="{B04A6D95-9898-4EDB-A7CC-C5C7965D430A}" type="slidenum">
              <a:rPr lang="en-CA" sz="1400" smtClean="0">
                <a:solidFill>
                  <a:srgbClr val="33CCCC"/>
                </a:solidFill>
              </a:rPr>
              <a:pPr>
                <a:spcBef>
                  <a:spcPct val="50000"/>
                </a:spcBef>
                <a:defRPr/>
              </a:pPr>
              <a:t>20</a:t>
            </a:fld>
            <a:endParaRPr lang="en-CA" sz="1400" dirty="0" smtClean="0">
              <a:solidFill>
                <a:srgbClr val="33CCCC"/>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Incident Site – Lac Megantic</a:t>
            </a:r>
          </a:p>
        </p:txBody>
      </p:sp>
      <p:pic>
        <p:nvPicPr>
          <p:cNvPr id="2051" name="Picture 3" descr="C:\MMA Response_Proj_116\Photos\August 1_2013_Robert Starkes\IMG_0179.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7325" y="809625"/>
            <a:ext cx="9000000" cy="6000000"/>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634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Water Entry Point – Lac Megantic</a:t>
            </a:r>
          </a:p>
        </p:txBody>
      </p:sp>
      <p:pic>
        <p:nvPicPr>
          <p:cNvPr id="2050" name="Picture 2" descr="C:\MMA Response_Proj_116\Photos\August 1_2013_Robert Starkes\IMG_0165.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66675" y="810375"/>
            <a:ext cx="9000000" cy="6000000"/>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5292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River Background Information</a:t>
            </a:r>
            <a:endParaRPr lang="en-CA" dirty="0"/>
          </a:p>
        </p:txBody>
      </p:sp>
      <p:sp>
        <p:nvSpPr>
          <p:cNvPr id="46" name="TextBox 45"/>
          <p:cNvSpPr txBox="1"/>
          <p:nvPr/>
        </p:nvSpPr>
        <p:spPr>
          <a:xfrm>
            <a:off x="63375" y="861104"/>
            <a:ext cx="8890502" cy="2954655"/>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solidFill>
                  <a:srgbClr val="FFFFFF"/>
                </a:solidFill>
              </a:rPr>
              <a:t>Chaudière River - </a:t>
            </a:r>
            <a:r>
              <a:rPr lang="en-CA" sz="2800" dirty="0">
                <a:solidFill>
                  <a:srgbClr val="FFFFFF"/>
                </a:solidFill>
              </a:rPr>
              <a:t>source near Lac </a:t>
            </a:r>
            <a:r>
              <a:rPr lang="en-CA" sz="2800" dirty="0" err="1">
                <a:solidFill>
                  <a:srgbClr val="FFFFFF"/>
                </a:solidFill>
              </a:rPr>
              <a:t>Megantic</a:t>
            </a:r>
            <a:endParaRPr lang="en-CA" sz="2800" dirty="0">
              <a:solidFill>
                <a:srgbClr val="FFFFFF"/>
              </a:solidFill>
            </a:endParaRPr>
          </a:p>
          <a:p>
            <a:pPr marL="285750" indent="-285750">
              <a:buFont typeface="Arial" panose="020B0604020202020204" pitchFamily="34" charset="0"/>
              <a:buChar char="•"/>
            </a:pPr>
            <a:r>
              <a:rPr lang="en-CA" sz="2800" dirty="0" smtClean="0">
                <a:solidFill>
                  <a:srgbClr val="FFFFFF"/>
                </a:solidFill>
              </a:rPr>
              <a:t>Drainage </a:t>
            </a:r>
            <a:r>
              <a:rPr lang="en-CA" sz="2800" dirty="0">
                <a:solidFill>
                  <a:srgbClr val="FFFFFF"/>
                </a:solidFill>
              </a:rPr>
              <a:t>area is </a:t>
            </a:r>
            <a:r>
              <a:rPr lang="en-CA" sz="2800" dirty="0" smtClean="0">
                <a:solidFill>
                  <a:srgbClr val="FFFFFF"/>
                </a:solidFill>
              </a:rPr>
              <a:t>approx. 6,682 </a:t>
            </a:r>
            <a:r>
              <a:rPr lang="en-CA" sz="2800" dirty="0">
                <a:solidFill>
                  <a:srgbClr val="FFFFFF"/>
                </a:solidFill>
              </a:rPr>
              <a:t>square kilometres</a:t>
            </a:r>
          </a:p>
          <a:p>
            <a:pPr marL="285750" indent="-285750">
              <a:buFont typeface="Arial" panose="020B0604020202020204" pitchFamily="34" charset="0"/>
              <a:buChar char="•"/>
            </a:pPr>
            <a:r>
              <a:rPr lang="en-CA" sz="2800" dirty="0">
                <a:solidFill>
                  <a:srgbClr val="FFFFFF"/>
                </a:solidFill>
              </a:rPr>
              <a:t>Water level could change by </a:t>
            </a:r>
            <a:r>
              <a:rPr lang="en-CA" sz="2800" dirty="0" smtClean="0">
                <a:solidFill>
                  <a:srgbClr val="FFFFFF"/>
                </a:solidFill>
              </a:rPr>
              <a:t>50 cm or 20”</a:t>
            </a:r>
            <a:endParaRPr lang="en-CA" sz="2800" dirty="0">
              <a:solidFill>
                <a:srgbClr val="FFFFFF"/>
              </a:solidFill>
            </a:endParaRPr>
          </a:p>
          <a:p>
            <a:pPr marL="285750" indent="-285750">
              <a:buFont typeface="Arial" panose="020B0604020202020204" pitchFamily="34" charset="0"/>
              <a:buChar char="•"/>
            </a:pPr>
            <a:r>
              <a:rPr lang="en-CA" sz="2800" dirty="0" smtClean="0">
                <a:solidFill>
                  <a:srgbClr val="FFFFFF"/>
                </a:solidFill>
              </a:rPr>
              <a:t>185 </a:t>
            </a:r>
            <a:r>
              <a:rPr lang="en-CA" sz="2800" dirty="0">
                <a:solidFill>
                  <a:srgbClr val="FFFFFF"/>
                </a:solidFill>
              </a:rPr>
              <a:t>Km </a:t>
            </a:r>
            <a:r>
              <a:rPr lang="en-CA" sz="2800" dirty="0" smtClean="0">
                <a:solidFill>
                  <a:srgbClr val="FFFFFF"/>
                </a:solidFill>
              </a:rPr>
              <a:t>long</a:t>
            </a:r>
          </a:p>
          <a:p>
            <a:pPr marL="285750" indent="-285750">
              <a:buFont typeface="Arial" panose="020B0604020202020204" pitchFamily="34" charset="0"/>
              <a:buChar char="•"/>
            </a:pPr>
            <a:r>
              <a:rPr lang="en-CA" sz="2800" dirty="0" smtClean="0">
                <a:solidFill>
                  <a:srgbClr val="FFFFFF"/>
                </a:solidFill>
              </a:rPr>
              <a:t>Has 3 control dam’s</a:t>
            </a:r>
            <a:endParaRPr lang="en-CA" sz="2800" dirty="0">
              <a:solidFill>
                <a:srgbClr val="FFFFFF"/>
              </a:solidFill>
            </a:endParaRPr>
          </a:p>
          <a:p>
            <a:pPr marL="285750" indent="-285750">
              <a:buFont typeface="Arial" panose="020B0604020202020204" pitchFamily="34" charset="0"/>
              <a:buChar char="•"/>
            </a:pPr>
            <a:r>
              <a:rPr lang="en-CA" sz="2800" dirty="0" smtClean="0">
                <a:solidFill>
                  <a:srgbClr val="FFFFFF"/>
                </a:solidFill>
              </a:rPr>
              <a:t>Rocky </a:t>
            </a:r>
            <a:r>
              <a:rPr lang="en-CA" sz="2800" dirty="0">
                <a:solidFill>
                  <a:srgbClr val="FFFFFF"/>
                </a:solidFill>
              </a:rPr>
              <a:t>bottom in river</a:t>
            </a:r>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2535" y="2390116"/>
            <a:ext cx="4467884" cy="446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98102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96294" y="6327425"/>
            <a:ext cx="7451002" cy="261475"/>
            <a:chOff x="905347" y="2598341"/>
            <a:chExt cx="7451002" cy="1321808"/>
          </a:xfrm>
        </p:grpSpPr>
        <p:cxnSp>
          <p:nvCxnSpPr>
            <p:cNvPr id="43" name="Straight Connector 42"/>
            <p:cNvCxnSpPr/>
            <p:nvPr/>
          </p:nvCxnSpPr>
          <p:spPr bwMode="auto">
            <a:xfrm>
              <a:off x="905347" y="2598341"/>
              <a:ext cx="7451002"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3"/>
            <p:cNvSpPr/>
            <p:nvPr/>
          </p:nvSpPr>
          <p:spPr bwMode="auto">
            <a:xfrm>
              <a:off x="905347" y="2661718"/>
              <a:ext cx="7451002" cy="1258431"/>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grpSp>
        <p:nvGrpSpPr>
          <p:cNvPr id="39" name="Group 38"/>
          <p:cNvGrpSpPr/>
          <p:nvPr/>
        </p:nvGrpSpPr>
        <p:grpSpPr>
          <a:xfrm>
            <a:off x="896293" y="5958542"/>
            <a:ext cx="7451002" cy="704011"/>
            <a:chOff x="905347" y="2598341"/>
            <a:chExt cx="7451002" cy="1321808"/>
          </a:xfrm>
        </p:grpSpPr>
        <p:cxnSp>
          <p:nvCxnSpPr>
            <p:cNvPr id="40" name="Straight Connector 39"/>
            <p:cNvCxnSpPr/>
            <p:nvPr/>
          </p:nvCxnSpPr>
          <p:spPr bwMode="auto">
            <a:xfrm>
              <a:off x="905347" y="2598341"/>
              <a:ext cx="7451002"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p:cNvSpPr/>
            <p:nvPr/>
          </p:nvSpPr>
          <p:spPr bwMode="auto">
            <a:xfrm>
              <a:off x="905347" y="2661718"/>
              <a:ext cx="7451002" cy="1258431"/>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grpSp>
        <p:nvGrpSpPr>
          <p:cNvPr id="36" name="Group 35"/>
          <p:cNvGrpSpPr/>
          <p:nvPr/>
        </p:nvGrpSpPr>
        <p:grpSpPr>
          <a:xfrm>
            <a:off x="908366" y="5667340"/>
            <a:ext cx="7451002" cy="925876"/>
            <a:chOff x="905347" y="2598341"/>
            <a:chExt cx="7451002" cy="1321808"/>
          </a:xfrm>
        </p:grpSpPr>
        <p:cxnSp>
          <p:nvCxnSpPr>
            <p:cNvPr id="37" name="Straight Connector 36"/>
            <p:cNvCxnSpPr/>
            <p:nvPr/>
          </p:nvCxnSpPr>
          <p:spPr bwMode="auto">
            <a:xfrm>
              <a:off x="905347" y="2598341"/>
              <a:ext cx="7451002"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7"/>
            <p:cNvSpPr/>
            <p:nvPr/>
          </p:nvSpPr>
          <p:spPr bwMode="auto">
            <a:xfrm>
              <a:off x="905347" y="2661718"/>
              <a:ext cx="7451002" cy="1258431"/>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grpSp>
        <p:nvGrpSpPr>
          <p:cNvPr id="33" name="Group 32"/>
          <p:cNvGrpSpPr/>
          <p:nvPr/>
        </p:nvGrpSpPr>
        <p:grpSpPr>
          <a:xfrm>
            <a:off x="905347" y="5540582"/>
            <a:ext cx="7451002" cy="1112495"/>
            <a:chOff x="905347" y="2598341"/>
            <a:chExt cx="7451002" cy="1321808"/>
          </a:xfrm>
        </p:grpSpPr>
        <p:cxnSp>
          <p:nvCxnSpPr>
            <p:cNvPr id="34" name="Straight Connector 33"/>
            <p:cNvCxnSpPr/>
            <p:nvPr/>
          </p:nvCxnSpPr>
          <p:spPr bwMode="auto">
            <a:xfrm>
              <a:off x="905347" y="2598341"/>
              <a:ext cx="7451002"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p:cNvSpPr/>
            <p:nvPr/>
          </p:nvSpPr>
          <p:spPr bwMode="auto">
            <a:xfrm>
              <a:off x="905347" y="2661718"/>
              <a:ext cx="7451002" cy="1258431"/>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sp>
        <p:nvSpPr>
          <p:cNvPr id="2" name="Title 1"/>
          <p:cNvSpPr>
            <a:spLocks noGrp="1"/>
          </p:cNvSpPr>
          <p:nvPr>
            <p:ph type="title"/>
          </p:nvPr>
        </p:nvSpPr>
        <p:spPr/>
        <p:txBody>
          <a:bodyPr/>
          <a:lstStyle/>
          <a:p>
            <a:r>
              <a:rPr lang="en-CA" dirty="0"/>
              <a:t>Use of Control Dams</a:t>
            </a:r>
          </a:p>
        </p:txBody>
      </p:sp>
      <p:grpSp>
        <p:nvGrpSpPr>
          <p:cNvPr id="32" name="Group 31"/>
          <p:cNvGrpSpPr/>
          <p:nvPr/>
        </p:nvGrpSpPr>
        <p:grpSpPr>
          <a:xfrm>
            <a:off x="905347" y="5287082"/>
            <a:ext cx="7451002" cy="1321808"/>
            <a:chOff x="905347" y="2598341"/>
            <a:chExt cx="7451002" cy="1321808"/>
          </a:xfrm>
        </p:grpSpPr>
        <p:cxnSp>
          <p:nvCxnSpPr>
            <p:cNvPr id="6" name="Straight Connector 5"/>
            <p:cNvCxnSpPr/>
            <p:nvPr/>
          </p:nvCxnSpPr>
          <p:spPr bwMode="auto">
            <a:xfrm>
              <a:off x="905347" y="2598341"/>
              <a:ext cx="7451002" cy="0"/>
            </a:xfrm>
            <a:prstGeom prst="line">
              <a:avLst/>
            </a:prstGeom>
            <a:solidFill>
              <a:schemeClr val="accent1"/>
            </a:solidFill>
            <a:ln w="920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905347" y="2661718"/>
              <a:ext cx="7451002" cy="1258431"/>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grpSp>
        <p:nvGrpSpPr>
          <p:cNvPr id="30" name="Group 29"/>
          <p:cNvGrpSpPr/>
          <p:nvPr/>
        </p:nvGrpSpPr>
        <p:grpSpPr>
          <a:xfrm>
            <a:off x="905347" y="5992297"/>
            <a:ext cx="7451002" cy="616593"/>
            <a:chOff x="905347" y="3241138"/>
            <a:chExt cx="7451002" cy="679011"/>
          </a:xfrm>
        </p:grpSpPr>
        <p:cxnSp>
          <p:nvCxnSpPr>
            <p:cNvPr id="16" name="Straight Connector 15"/>
            <p:cNvCxnSpPr/>
            <p:nvPr/>
          </p:nvCxnSpPr>
          <p:spPr bwMode="auto">
            <a:xfrm>
              <a:off x="905347" y="3920149"/>
              <a:ext cx="7451002" cy="0"/>
            </a:xfrm>
            <a:prstGeom prst="line">
              <a:avLst/>
            </a:prstGeom>
            <a:solidFill>
              <a:schemeClr val="accent1"/>
            </a:solidFill>
            <a:ln w="762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2100404" y="3485584"/>
              <a:ext cx="479834" cy="434565"/>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2580238" y="3241138"/>
              <a:ext cx="454182" cy="666937"/>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2968028" y="3681740"/>
              <a:ext cx="408915" cy="217283"/>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3352801" y="3395050"/>
              <a:ext cx="657884" cy="513025"/>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4015212" y="3529341"/>
              <a:ext cx="402879" cy="359116"/>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4448269" y="3268300"/>
              <a:ext cx="983810" cy="627702"/>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5432079" y="3461437"/>
              <a:ext cx="479834" cy="434565"/>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5914931" y="3529341"/>
              <a:ext cx="703152" cy="365151"/>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618083" y="3268300"/>
              <a:ext cx="706170" cy="614120"/>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1321806" y="3434279"/>
              <a:ext cx="778598" cy="434565"/>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905347" y="3434279"/>
              <a:ext cx="479834" cy="434565"/>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7324253" y="3438807"/>
              <a:ext cx="479834" cy="434565"/>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7804087" y="3381468"/>
              <a:ext cx="552262" cy="500952"/>
            </a:xfrm>
            <a:prstGeom prst="ellipse">
              <a:avLst/>
            </a:prstGeom>
            <a:solidFill>
              <a:srgbClr val="99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tx1"/>
                </a:solidFill>
                <a:effectLst/>
                <a:latin typeface="Arial" charset="0"/>
              </a:endParaRPr>
            </a:p>
          </p:txBody>
        </p:sp>
      </p:grpSp>
      <p:sp>
        <p:nvSpPr>
          <p:cNvPr id="46" name="TextBox 45"/>
          <p:cNvSpPr txBox="1"/>
          <p:nvPr/>
        </p:nvSpPr>
        <p:spPr>
          <a:xfrm>
            <a:off x="226337" y="1069332"/>
            <a:ext cx="8754701" cy="4031873"/>
          </a:xfrm>
          <a:prstGeom prst="rect">
            <a:avLst/>
          </a:prstGeom>
          <a:noFill/>
        </p:spPr>
        <p:txBody>
          <a:bodyPr wrap="square" rtlCol="0">
            <a:spAutoFit/>
          </a:bodyPr>
          <a:lstStyle/>
          <a:p>
            <a:pPr marL="342900" indent="-342900">
              <a:buFont typeface="Arial" panose="020B0604020202020204" pitchFamily="34" charset="0"/>
              <a:buChar char="•"/>
            </a:pPr>
            <a:r>
              <a:rPr lang="en-CA" sz="3200" dirty="0">
                <a:solidFill>
                  <a:srgbClr val="FFFFFF"/>
                </a:solidFill>
              </a:rPr>
              <a:t>After the incident occurred the control dams were lowered in an attempt to control the spread of oil</a:t>
            </a:r>
          </a:p>
          <a:p>
            <a:pPr marL="457200" indent="-457200">
              <a:buFont typeface="Arial" panose="020B0604020202020204" pitchFamily="34" charset="0"/>
              <a:buChar char="•"/>
            </a:pPr>
            <a:r>
              <a:rPr lang="en-CA" sz="3200" dirty="0">
                <a:solidFill>
                  <a:srgbClr val="FFFFFF"/>
                </a:solidFill>
              </a:rPr>
              <a:t>Threat of flooding </a:t>
            </a:r>
            <a:r>
              <a:rPr lang="en-CA" sz="3200" dirty="0" smtClean="0">
                <a:solidFill>
                  <a:srgbClr val="FFFFFF"/>
                </a:solidFill>
              </a:rPr>
              <a:t>from a storm however </a:t>
            </a:r>
            <a:r>
              <a:rPr lang="en-CA" sz="3200" dirty="0">
                <a:solidFill>
                  <a:srgbClr val="FFFFFF"/>
                </a:solidFill>
              </a:rPr>
              <a:t>meant dams could not remain closed indefinitely</a:t>
            </a:r>
          </a:p>
          <a:p>
            <a:pPr marL="457200" indent="-457200">
              <a:buFont typeface="Arial" panose="020B0604020202020204" pitchFamily="34" charset="0"/>
              <a:buChar char="•"/>
            </a:pPr>
            <a:r>
              <a:rPr lang="en-CA" sz="3200" dirty="0">
                <a:solidFill>
                  <a:srgbClr val="FFFFFF"/>
                </a:solidFill>
              </a:rPr>
              <a:t>Resulting in some uncontained surface oil dropping with decreasing water level in river </a:t>
            </a:r>
            <a:endParaRPr lang="en-CA" dirty="0"/>
          </a:p>
        </p:txBody>
      </p:sp>
    </p:spTree>
    <p:extLst>
      <p:ext uri="{BB962C8B-B14F-4D97-AF65-F5344CB8AC3E}">
        <p14:creationId xmlns:p14="http://schemas.microsoft.com/office/powerpoint/2010/main" val="38441033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3000"/>
                                  </p:stCondLst>
                                  <p:childTnLst>
                                    <p:animEffect transition="out" filter="dissolv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par>
                          <p:cTn id="8" fill="hold">
                            <p:stCondLst>
                              <p:cond delay="5000"/>
                            </p:stCondLst>
                            <p:childTnLst>
                              <p:par>
                                <p:cTn id="9" presetID="9" presetClass="exit" presetSubtype="0" fill="hold" nodeType="afterEffect">
                                  <p:stCondLst>
                                    <p:cond delay="0"/>
                                  </p:stCondLst>
                                  <p:childTnLst>
                                    <p:animEffect transition="out" filter="dissolve">
                                      <p:cBhvr>
                                        <p:cTn id="10" dur="2000"/>
                                        <p:tgtEl>
                                          <p:spTgt spid="33"/>
                                        </p:tgtEl>
                                      </p:cBhvr>
                                    </p:animEffect>
                                    <p:set>
                                      <p:cBhvr>
                                        <p:cTn id="11" dur="1" fill="hold">
                                          <p:stCondLst>
                                            <p:cond delay="1999"/>
                                          </p:stCondLst>
                                        </p:cTn>
                                        <p:tgtEl>
                                          <p:spTgt spid="33"/>
                                        </p:tgtEl>
                                        <p:attrNameLst>
                                          <p:attrName>style.visibility</p:attrName>
                                        </p:attrNameLst>
                                      </p:cBhvr>
                                      <p:to>
                                        <p:strVal val="hidden"/>
                                      </p:to>
                                    </p:set>
                                  </p:childTnLst>
                                </p:cTn>
                              </p:par>
                            </p:childTnLst>
                          </p:cTn>
                        </p:par>
                        <p:par>
                          <p:cTn id="12" fill="hold">
                            <p:stCondLst>
                              <p:cond delay="7000"/>
                            </p:stCondLst>
                            <p:childTnLst>
                              <p:par>
                                <p:cTn id="13" presetID="9" presetClass="exit" presetSubtype="0" fill="hold" nodeType="afterEffect">
                                  <p:stCondLst>
                                    <p:cond delay="0"/>
                                  </p:stCondLst>
                                  <p:childTnLst>
                                    <p:animEffect transition="out" filter="dissolve">
                                      <p:cBhvr>
                                        <p:cTn id="14" dur="2000"/>
                                        <p:tgtEl>
                                          <p:spTgt spid="36"/>
                                        </p:tgtEl>
                                      </p:cBhvr>
                                    </p:animEffect>
                                    <p:set>
                                      <p:cBhvr>
                                        <p:cTn id="15" dur="1" fill="hold">
                                          <p:stCondLst>
                                            <p:cond delay="1999"/>
                                          </p:stCondLst>
                                        </p:cTn>
                                        <p:tgtEl>
                                          <p:spTgt spid="36"/>
                                        </p:tgtEl>
                                        <p:attrNameLst>
                                          <p:attrName>style.visibility</p:attrName>
                                        </p:attrNameLst>
                                      </p:cBhvr>
                                      <p:to>
                                        <p:strVal val="hidden"/>
                                      </p:to>
                                    </p:set>
                                  </p:childTnLst>
                                </p:cTn>
                              </p:par>
                            </p:childTnLst>
                          </p:cTn>
                        </p:par>
                        <p:par>
                          <p:cTn id="16" fill="hold">
                            <p:stCondLst>
                              <p:cond delay="9000"/>
                            </p:stCondLst>
                            <p:childTnLst>
                              <p:par>
                                <p:cTn id="17" presetID="9" presetClass="exit" presetSubtype="0" fill="hold" nodeType="afterEffect">
                                  <p:stCondLst>
                                    <p:cond delay="0"/>
                                  </p:stCondLst>
                                  <p:childTnLst>
                                    <p:animEffect transition="out" filter="dissolve">
                                      <p:cBhvr>
                                        <p:cTn id="18" dur="2000"/>
                                        <p:tgtEl>
                                          <p:spTgt spid="39"/>
                                        </p:tgtEl>
                                      </p:cBhvr>
                                    </p:animEffect>
                                    <p:set>
                                      <p:cBhvr>
                                        <p:cTn id="19" dur="1" fill="hold">
                                          <p:stCondLst>
                                            <p:cond delay="1999"/>
                                          </p:stCondLst>
                                        </p:cTn>
                                        <p:tgtEl>
                                          <p:spTgt spid="3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Lac </a:t>
            </a:r>
            <a:r>
              <a:rPr lang="en-US" b="0" dirty="0" err="1" smtClean="0">
                <a:solidFill>
                  <a:srgbClr val="FFFFFF"/>
                </a:solidFill>
              </a:rPr>
              <a:t>Megantic</a:t>
            </a:r>
            <a:r>
              <a:rPr lang="en-US" b="0" dirty="0" smtClean="0">
                <a:solidFill>
                  <a:srgbClr val="FFFFFF"/>
                </a:solidFill>
              </a:rPr>
              <a:t> – Control Dam</a:t>
            </a:r>
          </a:p>
        </p:txBody>
      </p:sp>
      <p:pic>
        <p:nvPicPr>
          <p:cNvPr id="1026" name="Picture 2" descr="C:\MMA Response_Proj_116\Photos\August 1_2013_Robert Starkes\IMG_01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 y="858000"/>
            <a:ext cx="9000000" cy="6000000"/>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7522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8330" y="9900"/>
            <a:ext cx="8371920" cy="560119"/>
          </a:xfrm>
        </p:spPr>
        <p:txBody>
          <a:bodyPr/>
          <a:lstStyle/>
          <a:p>
            <a:pPr eaLnBrk="1" hangingPunct="1">
              <a:defRPr/>
            </a:pPr>
            <a:r>
              <a:rPr lang="en-US" b="0" dirty="0" smtClean="0">
                <a:solidFill>
                  <a:srgbClr val="FFFFFF"/>
                </a:solidFill>
              </a:rPr>
              <a:t>Chaudière River - Control Dam</a:t>
            </a:r>
          </a:p>
        </p:txBody>
      </p:sp>
      <p:pic>
        <p:nvPicPr>
          <p:cNvPr id="5122" name="Picture 2" descr="C:\MMA Response_Proj_116\Photos\August 1_2013_Robert Starkes\IMG_029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31" y="797484"/>
            <a:ext cx="9000000" cy="6000000"/>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8685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Oil Observed “Submerged”</a:t>
            </a:r>
            <a:endParaRPr lang="en-CA"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42" y="1469681"/>
            <a:ext cx="8953877" cy="5261629"/>
          </a:xfrm>
          <a:prstGeom prst="rect">
            <a:avLst/>
          </a:prstGeom>
        </p:spPr>
      </p:pic>
      <p:cxnSp>
        <p:nvCxnSpPr>
          <p:cNvPr id="6" name="Straight Arrow Connector 5"/>
          <p:cNvCxnSpPr/>
          <p:nvPr/>
        </p:nvCxnSpPr>
        <p:spPr bwMode="auto">
          <a:xfrm>
            <a:off x="1140737" y="2381061"/>
            <a:ext cx="1412340" cy="1023042"/>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946309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CRC Design Template 2011(v2)">
  <a:themeElements>
    <a:clrScheme name="">
      <a:dk1>
        <a:srgbClr val="000000"/>
      </a:dk1>
      <a:lt1>
        <a:srgbClr val="0033CC"/>
      </a:lt1>
      <a:dk2>
        <a:srgbClr val="000000"/>
      </a:dk2>
      <a:lt2>
        <a:srgbClr val="333333"/>
      </a:lt2>
      <a:accent1>
        <a:srgbClr val="DDDDDD"/>
      </a:accent1>
      <a:accent2>
        <a:srgbClr val="808080"/>
      </a:accent2>
      <a:accent3>
        <a:srgbClr val="AAADE2"/>
      </a:accent3>
      <a:accent4>
        <a:srgbClr val="000000"/>
      </a:accent4>
      <a:accent5>
        <a:srgbClr val="EBEBEB"/>
      </a:accent5>
      <a:accent6>
        <a:srgbClr val="737373"/>
      </a:accent6>
      <a:hlink>
        <a:srgbClr val="4D4D4D"/>
      </a:hlink>
      <a:folHlink>
        <a:srgbClr val="EAEAEA"/>
      </a:folHlink>
    </a:clrScheme>
    <a:fontScheme name="ECRC Tex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3600" b="0" i="0" u="none" strike="noStrike" cap="none" normalizeH="0" baseline="0" smtClean="0">
            <a:ln>
              <a:noFill/>
            </a:ln>
            <a:solidFill>
              <a:schemeClr val="tx1"/>
            </a:solidFill>
            <a:effectLst/>
            <a:latin typeface="Arial" charset="0"/>
          </a:defRPr>
        </a:defPPr>
      </a:lstStyle>
    </a:lnDef>
  </a:objectDefaults>
  <a:extraClrSchemeLst>
    <a:extraClrScheme>
      <a:clrScheme name="ECRC Design Template 2011(v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RC Design Template 2011(v2)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RC Design Template 2011(v2) 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RC Design Template 2011(v2) 4">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RC Design Template 2011(v2) 5">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9626</TotalTime>
  <Words>574</Words>
  <Application>Microsoft Office PowerPoint</Application>
  <PresentationFormat>On-screen Show (4:3)</PresentationFormat>
  <Paragraphs>72</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ECRC Design Template 2011(v2)</vt:lpstr>
      <vt:lpstr>PowerPoint Presentation</vt:lpstr>
      <vt:lpstr>Oil Volume</vt:lpstr>
      <vt:lpstr>Incident Site – Lac Megantic</vt:lpstr>
      <vt:lpstr>Water Entry Point – Lac Megantic</vt:lpstr>
      <vt:lpstr>River Background Information</vt:lpstr>
      <vt:lpstr>Use of Control Dams</vt:lpstr>
      <vt:lpstr>Lac Megantic – Control Dam</vt:lpstr>
      <vt:lpstr>Chaudière River - Control Dam</vt:lpstr>
      <vt:lpstr>Oil Observed “Submerged”</vt:lpstr>
      <vt:lpstr>“Submerged” oil  under rock</vt:lpstr>
      <vt:lpstr>Access Challenges</vt:lpstr>
      <vt:lpstr>Roads &amp; Trails</vt:lpstr>
      <vt:lpstr>SCAT </vt:lpstr>
      <vt:lpstr>Vessel Operations</vt:lpstr>
      <vt:lpstr>Oiled Vegetation Removal</vt:lpstr>
      <vt:lpstr>Flushing Operations</vt:lpstr>
      <vt:lpstr>Flushing Operations</vt:lpstr>
      <vt:lpstr>Submerged Oil Remobilization &amp; Recovery</vt:lpstr>
      <vt:lpstr>Worker Necessities</vt:lpstr>
      <vt:lpstr>Questions???</vt:lpstr>
    </vt:vector>
  </TitlesOfParts>
  <Company>ECRC-GLR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ECRC</dc:title>
  <dc:creator>Mark Brown</dc:creator>
  <cp:lastModifiedBy>Mark Brown</cp:lastModifiedBy>
  <cp:revision>457</cp:revision>
  <cp:lastPrinted>2012-10-12T20:18:40Z</cp:lastPrinted>
  <dcterms:created xsi:type="dcterms:W3CDTF">2010-07-27T13:55:18Z</dcterms:created>
  <dcterms:modified xsi:type="dcterms:W3CDTF">2014-08-11T12:55:54Z</dcterms:modified>
</cp:coreProperties>
</file>